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258" r:id="rId4"/>
    <p:sldId id="259" r:id="rId5"/>
    <p:sldId id="260" r:id="rId6"/>
    <p:sldId id="261" r:id="rId7"/>
    <p:sldId id="325" r:id="rId8"/>
    <p:sldId id="263" r:id="rId9"/>
    <p:sldId id="264" r:id="rId10"/>
    <p:sldId id="265" r:id="rId11"/>
    <p:sldId id="266" r:id="rId12"/>
    <p:sldId id="269" r:id="rId13"/>
    <p:sldId id="270" r:id="rId14"/>
    <p:sldId id="326" r:id="rId15"/>
    <p:sldId id="327" r:id="rId16"/>
    <p:sldId id="328" r:id="rId17"/>
    <p:sldId id="330" r:id="rId18"/>
    <p:sldId id="283" r:id="rId19"/>
    <p:sldId id="329" r:id="rId20"/>
    <p:sldId id="333" r:id="rId21"/>
    <p:sldId id="347" r:id="rId22"/>
    <p:sldId id="334" r:id="rId23"/>
    <p:sldId id="335" r:id="rId24"/>
    <p:sldId id="336" r:id="rId25"/>
    <p:sldId id="337" r:id="rId26"/>
    <p:sldId id="348" r:id="rId27"/>
    <p:sldId id="338" r:id="rId28"/>
    <p:sldId id="349" r:id="rId29"/>
    <p:sldId id="350" r:id="rId30"/>
    <p:sldId id="340" r:id="rId31"/>
    <p:sldId id="351" r:id="rId32"/>
    <p:sldId id="352" r:id="rId33"/>
    <p:sldId id="342" r:id="rId34"/>
    <p:sldId id="343" r:id="rId35"/>
    <p:sldId id="357" r:id="rId36"/>
    <p:sldId id="324" r:id="rId3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6" d="100"/>
          <a:sy n="76" d="100"/>
        </p:scale>
        <p:origin x="-1020" y="-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618296402036438E-2"/>
          <c:y val="2.8051643192488263E-2"/>
          <c:w val="0.94126552172437983"/>
          <c:h val="0.8738421869801485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 рублей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4.7229635082267331E-2"/>
                  <c:y val="-4.113729621825441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8,2</a:t>
                    </a:r>
                    <a:endParaRPr lang="en-US" dirty="0"/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9E9-479E-A761-E6144732535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8374385997401871E-2"/>
                  <c:y val="-5.323653962492442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10,5</a:t>
                    </a:r>
                    <a:endParaRPr lang="en-US" dirty="0"/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9E9-479E-A761-E6144732535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9950740775035421E-2"/>
                  <c:y val="-5.0816696914700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A9E9-479E-A761-E6144732535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1547438839667444E-2"/>
                  <c:y val="-5.572880854681897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12,5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9E9-479E-A761-E6144732535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9991422305705305E-2"/>
                  <c:y val="-4.352352962921888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A9E9-479E-A761-E6144732535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(отчёт)</c:v>
                </c:pt>
                <c:pt idx="1">
                  <c:v>2023 год (факт)</c:v>
                </c:pt>
                <c:pt idx="2">
                  <c:v>2024 год (прогноз)</c:v>
                </c:pt>
                <c:pt idx="3">
                  <c:v>2025 год (прогноз)</c:v>
                </c:pt>
                <c:pt idx="4">
                  <c:v>2026 год (прогноз)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 formatCode="General">
                  <c:v>8.1999999999999993</c:v>
                </c:pt>
                <c:pt idx="1">
                  <c:v>10.5</c:v>
                </c:pt>
                <c:pt idx="2" formatCode="General">
                  <c:v>8.4</c:v>
                </c:pt>
                <c:pt idx="3" formatCode="General">
                  <c:v>12.5</c:v>
                </c:pt>
                <c:pt idx="4" formatCode="General">
                  <c:v>8.3000000000000007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9E9-479E-A761-E614473253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8220544"/>
        <c:axId val="208223232"/>
        <c:axId val="0"/>
      </c:bar3DChart>
      <c:catAx>
        <c:axId val="20822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8223232"/>
        <c:crosses val="autoZero"/>
        <c:auto val="1"/>
        <c:lblAlgn val="ctr"/>
        <c:lblOffset val="100"/>
        <c:noMultiLvlLbl val="0"/>
      </c:catAx>
      <c:valAx>
        <c:axId val="208223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8220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9473196973917104E-2"/>
          <c:y val="1.5863227214305695E-2"/>
          <c:w val="0.94974062878680965"/>
          <c:h val="0.8686383664041084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1092989960819142E-2"/>
                  <c:y val="-4.11372779327004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097-4D7A-8096-BCED4926CBB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8374453971702667E-2"/>
                  <c:y val="-3.9880297675607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097-4D7A-8096-BCED4926CBB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99507407750354E-2"/>
                  <c:y val="-5.08166969147009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097-4D7A-8096-BCED4926CBB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3103450330302167E-2"/>
                  <c:y val="-5.8076225045372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097-4D7A-8096-BCED4926CBB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3103450330301987E-2"/>
                  <c:y val="-5.56563823351483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097-4D7A-8096-BCED4926CBB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(отчёт)</c:v>
                </c:pt>
                <c:pt idx="1">
                  <c:v>2023 год (факт)</c:v>
                </c:pt>
                <c:pt idx="2">
                  <c:v>2024 год (план)</c:v>
                </c:pt>
                <c:pt idx="3">
                  <c:v>2025 год (план)</c:v>
                </c:pt>
                <c:pt idx="4">
                  <c:v>2026 год (план)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6.0000000000000001E-3</c:v>
                </c:pt>
                <c:pt idx="1">
                  <c:v>4.5999999999999999E-2</c:v>
                </c:pt>
                <c:pt idx="2">
                  <c:v>0.05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shape val="cylinder"/>
          <c:extLst xmlns:c16r2="http://schemas.microsoft.com/office/drawing/2015/06/chart">
            <c:ext xmlns:c16="http://schemas.microsoft.com/office/drawing/2014/chart" uri="{C3380CC4-5D6E-409C-BE32-E72D297353CC}">
              <c16:uniqueId val="{00000005-5097-4D7A-8096-BCED4926CBB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210198528"/>
        <c:axId val="210201216"/>
        <c:axId val="0"/>
      </c:bar3DChart>
      <c:catAx>
        <c:axId val="210198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10201216"/>
        <c:crosses val="autoZero"/>
        <c:auto val="1"/>
        <c:lblAlgn val="ctr"/>
        <c:lblOffset val="100"/>
        <c:noMultiLvlLbl val="0"/>
      </c:catAx>
      <c:valAx>
        <c:axId val="210201216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10198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8556945365563946E-2"/>
          <c:y val="5.3961208654538503E-2"/>
          <c:w val="0.92432687276085235"/>
          <c:h val="0.8254373269592225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 рублей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2561578996102807E-2"/>
                  <c:y val="-4.113732607380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D92-4476-A943-DFD5211C453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8374385997401868E-2"/>
                  <c:y val="-5.32365396249243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D92-4476-A943-DFD5211C453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99507407750354E-2"/>
                  <c:y val="-5.08166969147009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D92-4476-A943-DFD5211C453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3103450330302167E-2"/>
                  <c:y val="-5.8076225045372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D92-4476-A943-DFD5211C453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3103450330301987E-2"/>
                  <c:y val="-5.56563823351483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D92-4476-A943-DFD5211C453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(отчёт)</c:v>
                </c:pt>
                <c:pt idx="1">
                  <c:v>2023 год (факт)</c:v>
                </c:pt>
                <c:pt idx="2">
                  <c:v>2024 год (план)</c:v>
                </c:pt>
                <c:pt idx="3">
                  <c:v>2025 год (план)</c:v>
                </c:pt>
                <c:pt idx="4">
                  <c:v>2026 год (план)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3.7</c:v>
                </c:pt>
                <c:pt idx="1">
                  <c:v>4.3</c:v>
                </c:pt>
                <c:pt idx="2">
                  <c:v>3.2</c:v>
                </c:pt>
                <c:pt idx="3">
                  <c:v>3.3</c:v>
                </c:pt>
                <c:pt idx="4">
                  <c:v>3</c:v>
                </c:pt>
              </c:numCache>
            </c:numRef>
          </c:val>
          <c:shape val="cylinder"/>
          <c:extLst xmlns:c16r2="http://schemas.microsoft.com/office/drawing/2015/06/chart">
            <c:ext xmlns:c16="http://schemas.microsoft.com/office/drawing/2014/chart" uri="{C3380CC4-5D6E-409C-BE32-E72D297353CC}">
              <c16:uniqueId val="{00000005-3D92-4476-A943-DFD5211C453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209891712"/>
        <c:axId val="209894400"/>
        <c:axId val="0"/>
      </c:bar3DChart>
      <c:catAx>
        <c:axId val="209891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9894400"/>
        <c:crosses val="autoZero"/>
        <c:auto val="1"/>
        <c:lblAlgn val="ctr"/>
        <c:lblOffset val="100"/>
        <c:noMultiLvlLbl val="0"/>
      </c:catAx>
      <c:valAx>
        <c:axId val="209894400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9891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6501199656193603"/>
          <c:y val="2.5082194909301931E-2"/>
          <c:w val="0.64829190667578507"/>
          <c:h val="0.91366033429520643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 рублей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1910519282319756E-2"/>
                  <c:y val="-2.97363155709979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AFA-4E2B-A334-D7C9D846FCB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8374331071562672E-2"/>
                  <c:y val="-2.5874160276123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AFA-4E2B-A334-D7C9D846FCB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9950789295419739E-2"/>
                  <c:y val="-3.48552737603972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AFA-4E2B-A334-D7C9D846FCB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5495539598478802E-2"/>
                  <c:y val="-3.29939486736062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AFA-4E2B-A334-D7C9D846FCB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4614937079452448E-2"/>
                  <c:y val="-3.28544435523139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AFA-4E2B-A334-D7C9D846FCB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(отчёт)</c:v>
                </c:pt>
                <c:pt idx="1">
                  <c:v>2023 год (факт)</c:v>
                </c:pt>
                <c:pt idx="2">
                  <c:v>2024 год (план)</c:v>
                </c:pt>
                <c:pt idx="3">
                  <c:v>2025 год (план)</c:v>
                </c:pt>
                <c:pt idx="4">
                  <c:v>2026 год (план)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2.5</c:v>
                </c:pt>
                <c:pt idx="1">
                  <c:v>3.2</c:v>
                </c:pt>
                <c:pt idx="2">
                  <c:v>2.7</c:v>
                </c:pt>
                <c:pt idx="3">
                  <c:v>6.8</c:v>
                </c:pt>
                <c:pt idx="4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AFA-4E2B-A334-D7C9D846FCB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209999360"/>
        <c:axId val="210006400"/>
        <c:axId val="0"/>
      </c:bar3DChart>
      <c:catAx>
        <c:axId val="2099993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10006400"/>
        <c:crosses val="autoZero"/>
        <c:auto val="1"/>
        <c:lblAlgn val="ctr"/>
        <c:lblOffset val="100"/>
        <c:noMultiLvlLbl val="0"/>
      </c:catAx>
      <c:valAx>
        <c:axId val="210006400"/>
        <c:scaling>
          <c:orientation val="minMax"/>
        </c:scaling>
        <c:delete val="0"/>
        <c:axPos val="b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9999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6501199656193603"/>
          <c:y val="2.5082194909301931E-2"/>
          <c:w val="0.64829190667578507"/>
          <c:h val="0.91366033429520643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1910519282319756E-2"/>
                  <c:y val="-2.97363155709979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A97-4C86-8E43-D886F44AB79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8374331071562672E-2"/>
                  <c:y val="-2.5874160276123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A97-4C86-8E43-D886F44AB79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9950789295419739E-2"/>
                  <c:y val="-3.48552737603972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A97-4C86-8E43-D886F44AB79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5495539598478802E-2"/>
                  <c:y val="-3.29939486736062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A97-4C86-8E43-D886F44AB79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4614937079452448E-2"/>
                  <c:y val="-3.28544435523139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A97-4C86-8E43-D886F44AB79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(отчёт)</c:v>
                </c:pt>
                <c:pt idx="1">
                  <c:v>2023 год (факт)</c:v>
                </c:pt>
                <c:pt idx="2">
                  <c:v>2024 год (план)</c:v>
                </c:pt>
                <c:pt idx="3">
                  <c:v>2025 год (план)</c:v>
                </c:pt>
                <c:pt idx="4">
                  <c:v>2026 год (план)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63.9</c:v>
                </c:pt>
                <c:pt idx="1">
                  <c:v>66.400000000000006</c:v>
                </c:pt>
                <c:pt idx="2">
                  <c:v>5.9</c:v>
                </c:pt>
                <c:pt idx="3">
                  <c:v>5.9</c:v>
                </c:pt>
                <c:pt idx="4">
                  <c:v>5.9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A97-4C86-8E43-D886F44AB79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210598528"/>
        <c:axId val="210601472"/>
        <c:axId val="0"/>
      </c:bar3DChart>
      <c:catAx>
        <c:axId val="2105985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10601472"/>
        <c:crosses val="autoZero"/>
        <c:auto val="1"/>
        <c:lblAlgn val="ctr"/>
        <c:lblOffset val="100"/>
        <c:noMultiLvlLbl val="0"/>
      </c:catAx>
      <c:valAx>
        <c:axId val="210601472"/>
        <c:scaling>
          <c:orientation val="minMax"/>
        </c:scaling>
        <c:delete val="0"/>
        <c:axPos val="b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10598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2387156026923745E-2"/>
          <c:y val="1.4368523460900661E-2"/>
          <c:w val="0.94761284397307621"/>
          <c:h val="0.6831633797517665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3292217332137219E-3"/>
                  <c:y val="-2.11288259187548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233-4E9F-815A-A9CF412949C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2814224980632494E-2"/>
                  <c:y val="-7.70808658567939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233-4E9F-815A-A9CF412949C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1278546930500092E-2"/>
                  <c:y val="-7.45628874912640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233-4E9F-815A-A9CF412949C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7969579754240056E-3"/>
                  <c:y val="-1.25477263594267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233-4E9F-815A-A9CF412949C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2710816042445539E-4"/>
                  <c:y val="-1.0127906472553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2233-4E9F-815A-A9CF412949C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(отчёт)</c:v>
                </c:pt>
                <c:pt idx="1">
                  <c:v>2023 год (факт)</c:v>
                </c:pt>
                <c:pt idx="2">
                  <c:v>2024 год (прогноз)</c:v>
                </c:pt>
                <c:pt idx="3">
                  <c:v>2025 год (прогноз)</c:v>
                </c:pt>
                <c:pt idx="4">
                  <c:v>2026 год (прогноз)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6.3</c:v>
                </c:pt>
                <c:pt idx="1">
                  <c:v>6.2</c:v>
                </c:pt>
                <c:pt idx="2">
                  <c:v>5.8</c:v>
                </c:pt>
                <c:pt idx="3">
                  <c:v>6</c:v>
                </c:pt>
                <c:pt idx="4" formatCode="0.0">
                  <c:v>6.2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233-4E9F-815A-A9CF412949C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Дотации на выравнивание бюджетной обеспеченности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5.4200551258016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2233-4E9F-815A-A9CF412949C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5560165339622073E-3"/>
                  <c:y val="4.55284630567335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233-4E9F-815A-A9CF412949C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7053280494247783E-17"/>
                  <c:y val="4.5528463056733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2233-4E9F-815A-A9CF412949C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4.3360441006412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2233-4E9F-815A-A9CF412949C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2821312197699118E-16"/>
                  <c:y val="4.1192418956092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2233-4E9F-815A-A9CF412949C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(отчёт)</c:v>
                </c:pt>
                <c:pt idx="1">
                  <c:v>2023 год (факт)</c:v>
                </c:pt>
                <c:pt idx="2">
                  <c:v>2024 год (прогноз)</c:v>
                </c:pt>
                <c:pt idx="3">
                  <c:v>2025 год (прогноз)</c:v>
                </c:pt>
                <c:pt idx="4">
                  <c:v>2026 год (прогноз)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0.9</c:v>
                </c:pt>
                <c:pt idx="1">
                  <c:v>2.7</c:v>
                </c:pt>
                <c:pt idx="2">
                  <c:v>1.1000000000000001</c:v>
                </c:pt>
                <c:pt idx="3" formatCode="0.0">
                  <c:v>0.9</c:v>
                </c:pt>
                <c:pt idx="4" formatCode="0.0">
                  <c:v>0.7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2233-4E9F-815A-A9CF412949C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Целевые безвозмездные поступления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4004148805659295E-2"/>
                  <c:y val="-6.5040661509619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2233-4E9F-815A-A9CF412949C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2448132271697153E-2"/>
                  <c:y val="-6.5040661509619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2233-4E9F-815A-A9CF412949C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004148805659295E-2"/>
                  <c:y val="-4.33604410064130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2233-4E9F-815A-A9CF412949C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8672198407545727E-2"/>
                  <c:y val="-8.6720882012825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2233-4E9F-815A-A9CF412949C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2448132271697035E-2"/>
                  <c:y val="-6.5040661509619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2233-4E9F-815A-A9CF412949C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(отчёт)</c:v>
                </c:pt>
                <c:pt idx="1">
                  <c:v>2023 год (факт)</c:v>
                </c:pt>
                <c:pt idx="2">
                  <c:v>2024 год (прогноз)</c:v>
                </c:pt>
                <c:pt idx="3">
                  <c:v>2025 год (прогноз)</c:v>
                </c:pt>
                <c:pt idx="4">
                  <c:v>2026 год (прогноз)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</c:v>
                </c:pt>
                <c:pt idx="1">
                  <c:v>1.6</c:v>
                </c:pt>
                <c:pt idx="2">
                  <c:v>1.5</c:v>
                </c:pt>
                <c:pt idx="3">
                  <c:v>5.6</c:v>
                </c:pt>
                <c:pt idx="4" formatCode="0.0">
                  <c:v>1.4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2233-4E9F-815A-A9CF412949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208897920"/>
        <c:axId val="208899456"/>
        <c:axId val="0"/>
      </c:bar3DChart>
      <c:catAx>
        <c:axId val="208897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8899456"/>
        <c:crosses val="autoZero"/>
        <c:auto val="1"/>
        <c:lblAlgn val="ctr"/>
        <c:lblOffset val="100"/>
        <c:noMultiLvlLbl val="0"/>
      </c:catAx>
      <c:valAx>
        <c:axId val="2088994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8897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(отчёт)</c:v>
                </c:pt>
                <c:pt idx="1">
                  <c:v>2023 год (факт)</c:v>
                </c:pt>
                <c:pt idx="2">
                  <c:v>2024 год (прогноз)</c:v>
                </c:pt>
                <c:pt idx="3">
                  <c:v>2025 год (прогноз)</c:v>
                </c:pt>
                <c:pt idx="4">
                  <c:v>2026 год (прогноз)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6.28</c:v>
                </c:pt>
                <c:pt idx="1">
                  <c:v>6.1</c:v>
                </c:pt>
                <c:pt idx="2" formatCode="General">
                  <c:v>5.7</c:v>
                </c:pt>
                <c:pt idx="3" formatCode="General">
                  <c:v>5.9</c:v>
                </c:pt>
                <c:pt idx="4" formatCode="General">
                  <c:v>6.1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A0E-46AB-965F-BEB77BBB6A7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(отчёт)</c:v>
                </c:pt>
                <c:pt idx="1">
                  <c:v>2023 год (факт)</c:v>
                </c:pt>
                <c:pt idx="2">
                  <c:v>2024 год (прогноз)</c:v>
                </c:pt>
                <c:pt idx="3">
                  <c:v>2025 год (прогноз)</c:v>
                </c:pt>
                <c:pt idx="4">
                  <c:v>2026 год (прогноз)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0.02</c:v>
                </c:pt>
                <c:pt idx="1">
                  <c:v>0.1</c:v>
                </c:pt>
                <c:pt idx="2">
                  <c:v>0.1</c:v>
                </c:pt>
                <c:pt idx="3" formatCode="0.0">
                  <c:v>0.1</c:v>
                </c:pt>
                <c:pt idx="4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A0E-46AB-965F-BEB77BBB6A7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209271808"/>
        <c:axId val="209273600"/>
        <c:axId val="0"/>
      </c:bar3DChart>
      <c:catAx>
        <c:axId val="209271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9273600"/>
        <c:crosses val="autoZero"/>
        <c:auto val="1"/>
        <c:lblAlgn val="ctr"/>
        <c:lblOffset val="100"/>
        <c:noMultiLvlLbl val="0"/>
      </c:catAx>
      <c:valAx>
        <c:axId val="209273600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9271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1278546930500092E-2"/>
                  <c:y val="-7.45628874912640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D62-4A8A-B156-D0FE72007D4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4431256966083859E-2"/>
                  <c:y val="-1.25477263594266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D62-4A8A-B156-D0FE72007D4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7543290034008157E-2"/>
                  <c:y val="-1.012790647255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AD62-4A8A-B156-D0FE72007D4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0.64900000000000002</c:v>
                </c:pt>
                <c:pt idx="1">
                  <c:v>0.55900000000000005</c:v>
                </c:pt>
                <c:pt idx="2">
                  <c:v>0.57399999999999995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D62-4A8A-B156-D0FE72007D4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 на имущество физических лиц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0185067526416052E-16"/>
                  <c:y val="2.16802205032064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AD62-4A8A-B156-D0FE72007D4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4.3360441006412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AD62-4A8A-B156-D0FE72007D4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2821312197699118E-16"/>
                  <c:y val="4.1192418956092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AD62-4A8A-B156-D0FE72007D4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</c:strCache>
            </c:strRef>
          </c:cat>
          <c:val>
            <c:numRef>
              <c:f>Лист1!$C$2:$C$4</c:f>
              <c:numCache>
                <c:formatCode>0.0%</c:formatCode>
                <c:ptCount val="3"/>
                <c:pt idx="0">
                  <c:v>8.7999999999999995E-2</c:v>
                </c:pt>
                <c:pt idx="1">
                  <c:v>8.7999999999999995E-2</c:v>
                </c:pt>
                <c:pt idx="2">
                  <c:v>6.6000000000000003E-2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D62-4A8A-B156-D0FE72007D4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Земельный налог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</c:strCache>
            </c:strRef>
          </c:cat>
          <c:val>
            <c:numRef>
              <c:f>Лист1!$D$2:$D$4</c:f>
              <c:numCache>
                <c:formatCode>0.0%</c:formatCode>
                <c:ptCount val="3"/>
                <c:pt idx="0">
                  <c:v>0.38600000000000001</c:v>
                </c:pt>
                <c:pt idx="1">
                  <c:v>0.373</c:v>
                </c:pt>
                <c:pt idx="2">
                  <c:v>0.34399999999999997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AD62-4A8A-B156-D0FE72007D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210115968"/>
        <c:axId val="210142336"/>
        <c:axId val="0"/>
      </c:bar3DChart>
      <c:catAx>
        <c:axId val="2101159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10142336"/>
        <c:crosses val="autoZero"/>
        <c:auto val="1"/>
        <c:lblAlgn val="ctr"/>
        <c:lblOffset val="100"/>
        <c:noMultiLvlLbl val="0"/>
      </c:catAx>
      <c:valAx>
        <c:axId val="210142336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extTo"/>
        <c:crossAx val="210115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8951284876927115E-2"/>
          <c:y val="0.66848006631757628"/>
          <c:w val="0.81773263562991561"/>
          <c:h val="0.327757135097135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Дотации на выравнивание бюджетной обеспеченности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4913906340301941E-4"/>
                  <c:y val="-4.36511314464078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04A-43E3-AC9D-B5C734F2DF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4781257768596429E-3"/>
                  <c:y val="-9.5126622685678269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04A-43E3-AC9D-B5C734F2DF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1695853411970581E-3"/>
                  <c:y val="-6.9961693977450509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04A-43E3-AC9D-B5C734F2DF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5391412283488602E-3"/>
                  <c:y val="-3.53869617649145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04A-43E3-AC9D-B5C734F2DF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5391412283488602E-3"/>
                  <c:y val="-1.11885507554799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604A-43E3-AC9D-B5C734F2DF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(отчёт)</c:v>
                </c:pt>
                <c:pt idx="1">
                  <c:v>2023 год (факт)</c:v>
                </c:pt>
                <c:pt idx="2">
                  <c:v>2024 год (прогноз)</c:v>
                </c:pt>
                <c:pt idx="3">
                  <c:v>2025 год (прогноз)</c:v>
                </c:pt>
                <c:pt idx="4">
                  <c:v>2026 год (прогноз)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0.9</c:v>
                </c:pt>
                <c:pt idx="1">
                  <c:v>2.7</c:v>
                </c:pt>
                <c:pt idx="2">
                  <c:v>1</c:v>
                </c:pt>
                <c:pt idx="3">
                  <c:v>0.9</c:v>
                </c:pt>
                <c:pt idx="4">
                  <c:v>0.7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04A-43E3-AC9D-B5C734F2DF4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Субсидии, субвенции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6.2240661358485818E-3"/>
                  <c:y val="-4.35801943675959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604A-43E3-AC9D-B5C734F2DF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668049601886431E-3"/>
                  <c:y val="-6.27332056465915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604A-43E3-AC9D-B5C734F2DF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6680496018863824E-3"/>
                  <c:y val="4.83436192097610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604A-43E3-AC9D-B5C734F2DF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7.7800826698107318E-3"/>
                  <c:y val="-3.93683053131876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604A-43E3-AC9D-B5C734F2DF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892115737734891E-2"/>
                  <c:y val="-3.8525927502305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604A-43E3-AC9D-B5C734F2DF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(отчёт)</c:v>
                </c:pt>
                <c:pt idx="1">
                  <c:v>2023 год (факт)</c:v>
                </c:pt>
                <c:pt idx="2">
                  <c:v>2024 год (прогноз)</c:v>
                </c:pt>
                <c:pt idx="3">
                  <c:v>2025 год (прогноз)</c:v>
                </c:pt>
                <c:pt idx="4">
                  <c:v>2026 год (прогноз)</c:v>
                </c:pt>
              </c:strCache>
            </c:strRef>
          </c:cat>
          <c:val>
            <c:numRef>
              <c:f>Лист1!$C$2:$C$6</c:f>
              <c:numCache>
                <c:formatCode>0.0</c:formatCode>
                <c:ptCount val="5"/>
                <c:pt idx="0">
                  <c:v>0.8</c:v>
                </c:pt>
                <c:pt idx="1">
                  <c:v>1</c:v>
                </c:pt>
                <c:pt idx="2">
                  <c:v>1.3</c:v>
                </c:pt>
                <c:pt idx="3">
                  <c:v>5.4</c:v>
                </c:pt>
                <c:pt idx="4">
                  <c:v>1.1000000000000001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604A-43E3-AC9D-B5C734F2DF4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4004148805659295E-2"/>
                  <c:y val="-6.5040661509619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604A-43E3-AC9D-B5C734F2DF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1784231475470005E-2"/>
                  <c:y val="-6.50404341349226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604A-43E3-AC9D-B5C734F2DF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3340248009432157E-2"/>
                  <c:y val="-6.58828119458041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604A-43E3-AC9D-B5C734F2DF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8672198407545727E-2"/>
                  <c:y val="-8.6720882012825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604A-43E3-AC9D-B5C734F2DF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1784231475469994E-2"/>
                  <c:y val="-6.50404341349227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604A-43E3-AC9D-B5C734F2DF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(отчёт)</c:v>
                </c:pt>
                <c:pt idx="1">
                  <c:v>2023 год (факт)</c:v>
                </c:pt>
                <c:pt idx="2">
                  <c:v>2024 год (прогноз)</c:v>
                </c:pt>
                <c:pt idx="3">
                  <c:v>2025 год (прогноз)</c:v>
                </c:pt>
                <c:pt idx="4">
                  <c:v>2026 год (прогноз)</c:v>
                </c:pt>
              </c:strCache>
            </c:strRef>
          </c:cat>
          <c:val>
            <c:numRef>
              <c:f>Лист1!$D$2:$D$6</c:f>
              <c:numCache>
                <c:formatCode>0.0</c:formatCode>
                <c:ptCount val="5"/>
                <c:pt idx="0">
                  <c:v>0.1</c:v>
                </c:pt>
                <c:pt idx="1">
                  <c:v>0.1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604A-43E3-AC9D-B5C734F2DF4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209100800"/>
        <c:axId val="209102336"/>
        <c:axId val="0"/>
      </c:bar3DChart>
      <c:catAx>
        <c:axId val="209100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9102336"/>
        <c:crosses val="autoZero"/>
        <c:auto val="1"/>
        <c:lblAlgn val="ctr"/>
        <c:lblOffset val="100"/>
        <c:noMultiLvlLbl val="0"/>
      </c:catAx>
      <c:valAx>
        <c:axId val="209102336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9100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 рублей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2561578996102807E-2"/>
                  <c:y val="-4.113732607380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064-4514-95B3-D9D3029D0A6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8374385997401868E-2"/>
                  <c:y val="-5.32365396249243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064-4514-95B3-D9D3029D0A6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99507407750354E-2"/>
                  <c:y val="-5.0816696914700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064-4514-95B3-D9D3029D0A6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3103450330302167E-2"/>
                  <c:y val="-5.8076225045372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064-4514-95B3-D9D3029D0A6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3103450330301987E-2"/>
                  <c:y val="-5.56563823351483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064-4514-95B3-D9D3029D0A6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(отчёт)</c:v>
                </c:pt>
                <c:pt idx="1">
                  <c:v>2023 год (факт)</c:v>
                </c:pt>
                <c:pt idx="2">
                  <c:v>2024 год (план)</c:v>
                </c:pt>
                <c:pt idx="3">
                  <c:v>2025 год (план)</c:v>
                </c:pt>
                <c:pt idx="4">
                  <c:v>2026 год (план)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8.3000000000000007</c:v>
                </c:pt>
                <c:pt idx="1">
                  <c:v>9.8000000000000007</c:v>
                </c:pt>
                <c:pt idx="2" formatCode="0.0">
                  <c:v>8.4</c:v>
                </c:pt>
                <c:pt idx="3">
                  <c:v>12.5</c:v>
                </c:pt>
                <c:pt idx="4">
                  <c:v>8.3000000000000007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064-4514-95B3-D9D3029D0A6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209419648"/>
        <c:axId val="209451264"/>
        <c:axId val="0"/>
      </c:bar3DChart>
      <c:catAx>
        <c:axId val="209419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9451264"/>
        <c:crosses val="autoZero"/>
        <c:auto val="1"/>
        <c:lblAlgn val="ctr"/>
        <c:lblOffset val="100"/>
        <c:noMultiLvlLbl val="0"/>
      </c:catAx>
      <c:valAx>
        <c:axId val="209451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9419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674650856838776"/>
          <c:y val="6.3460059936135918E-2"/>
          <c:w val="0.38051204110307002"/>
          <c:h val="0.5606014409439891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15"/>
            <c:extLst xmlns:c16r2="http://schemas.microsoft.com/office/drawing/2015/06/chart">
              <c:ext xmlns:c16="http://schemas.microsoft.com/office/drawing/2014/chart" uri="{C3380CC4-5D6E-409C-BE32-E72D297353CC}">
                <c16:uniqueId val="{00000000-2A86-44CE-B438-3A423C397458}"/>
              </c:ext>
            </c:extLst>
          </c:dPt>
          <c:dPt>
            <c:idx val="1"/>
            <c:bubble3D val="0"/>
            <c:explosion val="16"/>
            <c:extLst xmlns:c16r2="http://schemas.microsoft.com/office/drawing/2015/06/chart">
              <c:ext xmlns:c16="http://schemas.microsoft.com/office/drawing/2014/chart" uri="{C3380CC4-5D6E-409C-BE32-E72D297353CC}">
                <c16:uniqueId val="{00000001-2A86-44CE-B438-3A423C397458}"/>
              </c:ext>
            </c:extLst>
          </c:dPt>
          <c:dPt>
            <c:idx val="2"/>
            <c:bubble3D val="0"/>
            <c:explosion val="16"/>
            <c:extLst xmlns:c16r2="http://schemas.microsoft.com/office/drawing/2015/06/chart">
              <c:ext xmlns:c16="http://schemas.microsoft.com/office/drawing/2014/chart" uri="{C3380CC4-5D6E-409C-BE32-E72D297353CC}">
                <c16:uniqueId val="{00000002-2A86-44CE-B438-3A423C397458}"/>
              </c:ext>
            </c:extLst>
          </c:dPt>
          <c:dPt>
            <c:idx val="3"/>
            <c:bubble3D val="0"/>
            <c:explosion val="15"/>
            <c:extLst xmlns:c16r2="http://schemas.microsoft.com/office/drawing/2015/06/chart">
              <c:ext xmlns:c16="http://schemas.microsoft.com/office/drawing/2014/chart" uri="{C3380CC4-5D6E-409C-BE32-E72D297353CC}">
                <c16:uniqueId val="{00000003-2A86-44CE-B438-3A423C397458}"/>
              </c:ext>
            </c:extLst>
          </c:dPt>
          <c:dPt>
            <c:idx val="4"/>
            <c:bubble3D val="0"/>
            <c:explosion val="4"/>
            <c:extLst xmlns:c16r2="http://schemas.microsoft.com/office/drawing/2015/06/chart">
              <c:ext xmlns:c16="http://schemas.microsoft.com/office/drawing/2014/chart" uri="{C3380CC4-5D6E-409C-BE32-E72D297353CC}">
                <c16:uniqueId val="{00000004-2A86-44CE-B438-3A423C397458}"/>
              </c:ext>
            </c:extLst>
          </c:dPt>
          <c:dPt>
            <c:idx val="5"/>
            <c:bubble3D val="0"/>
            <c:explosion val="16"/>
            <c:extLst xmlns:c16r2="http://schemas.microsoft.com/office/drawing/2015/06/chart">
              <c:ext xmlns:c16="http://schemas.microsoft.com/office/drawing/2014/chart" uri="{C3380CC4-5D6E-409C-BE32-E72D297353CC}">
                <c16:uniqueId val="{00000005-2A86-44CE-B438-3A423C397458}"/>
              </c:ext>
            </c:extLst>
          </c:dPt>
          <c:dPt>
            <c:idx val="6"/>
            <c:bubble3D val="0"/>
            <c:explosion val="15"/>
            <c:extLst xmlns:c16r2="http://schemas.microsoft.com/office/drawing/2015/06/chart">
              <c:ext xmlns:c16="http://schemas.microsoft.com/office/drawing/2014/chart" uri="{C3380CC4-5D6E-409C-BE32-E72D297353CC}">
                <c16:uniqueId val="{00000006-2A86-44CE-B438-3A423C397458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A86-44CE-B438-3A423C39745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122550306211728E-2"/>
                  <c:y val="5.41943804780065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A86-44CE-B438-3A423C39745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7098753280839997E-2"/>
                  <c:y val="6.24237331444809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A86-44CE-B438-3A423C39745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4105971128608924E-2"/>
                  <c:y val="2.27200765514826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A86-44CE-B438-3A423C397458}"/>
                </c:ext>
                <c:ext xmlns:c15="http://schemas.microsoft.com/office/drawing/2012/chart" uri="{CE6537A1-D6FC-4f65-9D91-7224C49458BB}">
                  <c15:layout>
                    <c:manualLayout>
                      <c:w val="7.0025291199223849E-2"/>
                      <c:h val="7.0142175474852422E-2"/>
                    </c:manualLayout>
                  </c15:layout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2A86-44CE-B438-3A423C39745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586286089238844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A86-44CE-B438-3A423C39745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7903980752405953E-2"/>
                  <c:y val="2.43874712151028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2A86-44CE-B438-3A423C39745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6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оборона</c:v>
                </c:pt>
                <c:pt idx="3">
                  <c:v>Жилищно-коммунальное хозяйство</c:v>
                </c:pt>
                <c:pt idx="4">
                  <c:v>Социальная сфера</c:v>
                </c:pt>
                <c:pt idx="5">
                  <c:v>Культура и кинематография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>
                  <c:v>2.2999999999999998</c:v>
                </c:pt>
                <c:pt idx="1">
                  <c:v>0.05</c:v>
                </c:pt>
                <c:pt idx="2">
                  <c:v>0.17</c:v>
                </c:pt>
                <c:pt idx="3">
                  <c:v>3.2</c:v>
                </c:pt>
                <c:pt idx="4">
                  <c:v>5.0000000000000001E-3</c:v>
                </c:pt>
                <c:pt idx="5" formatCode="0.00">
                  <c:v>2.7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2A86-44CE-B438-3A423C397458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6.6474270063540147E-2"/>
          <c:y val="0.65163453693240991"/>
          <c:w val="0.93352572993645988"/>
          <c:h val="0.34836540360475515"/>
        </c:manualLayout>
      </c:layout>
      <c:overlay val="0"/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8"/>
            <c:extLst xmlns:c16r2="http://schemas.microsoft.com/office/drawing/2015/06/chart">
              <c:ext xmlns:c16="http://schemas.microsoft.com/office/drawing/2014/chart" uri="{C3380CC4-5D6E-409C-BE32-E72D297353CC}">
                <c16:uniqueId val="{00000000-E09A-4505-AC8B-1F11F8627696}"/>
              </c:ext>
            </c:extLst>
          </c:dPt>
          <c:dPt>
            <c:idx val="1"/>
            <c:bubble3D val="0"/>
            <c:explosion val="16"/>
            <c:extLst xmlns:c16r2="http://schemas.microsoft.com/office/drawing/2015/06/chart">
              <c:ext xmlns:c16="http://schemas.microsoft.com/office/drawing/2014/chart" uri="{C3380CC4-5D6E-409C-BE32-E72D297353CC}">
                <c16:uniqueId val="{00000001-E09A-4505-AC8B-1F11F8627696}"/>
              </c:ext>
            </c:extLst>
          </c:dPt>
          <c:dPt>
            <c:idx val="2"/>
            <c:bubble3D val="0"/>
            <c:explosion val="16"/>
            <c:extLst xmlns:c16r2="http://schemas.microsoft.com/office/drawing/2015/06/chart">
              <c:ext xmlns:c16="http://schemas.microsoft.com/office/drawing/2014/chart" uri="{C3380CC4-5D6E-409C-BE32-E72D297353CC}">
                <c16:uniqueId val="{00000002-E09A-4505-AC8B-1F11F8627696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09A-4505-AC8B-1F11F862769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5934174771420417E-2"/>
                  <c:y val="7.95632272016195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09A-4505-AC8B-1F11F862769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3284037871802181E-2"/>
                  <c:y val="3.19122426365517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E09A-4505-AC8B-1F11F8627696}"/>
                </c:ext>
                <c:ext xmlns:c15="http://schemas.microsoft.com/office/drawing/2012/chart" uri="{CE6537A1-D6FC-4f65-9D91-7224C49458BB}">
                  <c15:layout>
                    <c:manualLayout>
                      <c:w val="8.3473648192789712E-2"/>
                      <c:h val="7.368748837245466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3.7013543246651875E-2"/>
                  <c:y val="6.6765194294207079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09A-4505-AC8B-1F11F8627696}"/>
                </c:ext>
                <c:ext xmlns:c15="http://schemas.microsoft.com/office/drawing/2012/chart" uri="{CE6537A1-D6FC-4f65-9D91-7224C49458BB}">
                  <c15:layout>
                    <c:manualLayout>
                      <c:w val="6.69130560348139E-2"/>
                      <c:h val="7.0142175474852422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Культура и средства массовой информации</c:v>
                </c:pt>
                <c:pt idx="1">
                  <c:v>Социальная политика</c:v>
                </c:pt>
                <c:pt idx="2">
                  <c:v>Физическая культура и спорт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2.7</c:v>
                </c:pt>
                <c:pt idx="1">
                  <c:v>0.05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09A-4505-AC8B-1F11F8627696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overlay val="0"/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8556945365563946E-2"/>
          <c:y val="5.3961208654538503E-2"/>
          <c:w val="0.92432687276085235"/>
          <c:h val="0.8254373269592225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 рублей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6312458177392551E-3"/>
                  <c:y val="-4.11373578302712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8C2-4A28-8DF0-200494C7DD0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8374385997401868E-2"/>
                  <c:y val="-5.32365396249243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8C2-4A28-8DF0-200494C7DD0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99507407750354E-2"/>
                  <c:y val="-5.08166969147009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8C2-4A28-8DF0-200494C7DD0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3103450330302167E-2"/>
                  <c:y val="-5.8076225045372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8C2-4A28-8DF0-200494C7DD0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3103450330301987E-2"/>
                  <c:y val="-5.56563823351483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8C2-4A28-8DF0-200494C7DD0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(отчёт)</c:v>
                </c:pt>
                <c:pt idx="1">
                  <c:v>2023 год (факт)</c:v>
                </c:pt>
                <c:pt idx="2">
                  <c:v>2024 год (план)</c:v>
                </c:pt>
                <c:pt idx="3">
                  <c:v>2025 год (план)</c:v>
                </c:pt>
                <c:pt idx="4">
                  <c:v>2026 год (план)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1.9</c:v>
                </c:pt>
                <c:pt idx="1">
                  <c:v>2.1</c:v>
                </c:pt>
                <c:pt idx="2">
                  <c:v>2.2999999999999998</c:v>
                </c:pt>
                <c:pt idx="3">
                  <c:v>2.2000000000000002</c:v>
                </c:pt>
                <c:pt idx="4">
                  <c:v>2.2000000000000002</c:v>
                </c:pt>
              </c:numCache>
            </c:numRef>
          </c:val>
          <c:shape val="cylinder"/>
          <c:extLst xmlns:c16r2="http://schemas.microsoft.com/office/drawing/2015/06/chart">
            <c:ext xmlns:c16="http://schemas.microsoft.com/office/drawing/2014/chart" uri="{C3380CC4-5D6E-409C-BE32-E72D297353CC}">
              <c16:uniqueId val="{00000005-B8C2-4A28-8DF0-200494C7DD0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209564800"/>
        <c:axId val="209567744"/>
        <c:axId val="0"/>
      </c:bar3DChart>
      <c:catAx>
        <c:axId val="209564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9567744"/>
        <c:crosses val="autoZero"/>
        <c:auto val="1"/>
        <c:lblAlgn val="ctr"/>
        <c:lblOffset val="100"/>
        <c:noMultiLvlLbl val="0"/>
      </c:catAx>
      <c:valAx>
        <c:axId val="209567744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9564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3E8BD-CEC2-4C43-975E-1CD0BA6A597F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440C4-897C-4692-A92A-E3990F9E1D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1949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11A694-C682-472D-B577-370D33A93BFA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6612A-3A87-4AF2-9E95-98D6FE2D67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3015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6612A-3A87-4AF2-9E95-98D6FE2D67B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938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6612A-3A87-4AF2-9E95-98D6FE2D67B6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116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6612A-3A87-4AF2-9E95-98D6FE2D67B6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013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6612A-3A87-4AF2-9E95-98D6FE2D67B6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014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310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84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8224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3524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25535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045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910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2552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7946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771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580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665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682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00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006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2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387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52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selivanovo.ru/e-mail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7.xml"/><Relationship Id="rId4" Type="http://schemas.openxmlformats.org/officeDocument/2006/relationships/hyperlink" Target="mailto:finupr@selivanovo.ru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4" Type="http://schemas.openxmlformats.org/officeDocument/2006/relationships/hyperlink" Target="consultantplus://offline/ref=20292D6756E6FEECD41BF2AFDF43B59AE0F572E9DCB1ADCD5266943A11F497C83FA53EC7DF8E33ZCI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372" y="217714"/>
            <a:ext cx="7036526" cy="421494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54864" indent="0" algn="ctr"/>
            <a:endParaRPr lang="ru" sz="5200" b="1" dirty="0">
              <a:latin typeface="Times New Roman"/>
            </a:endParaRPr>
          </a:p>
          <a:p>
            <a:pPr marL="54864" indent="0" algn="ctr"/>
            <a:endParaRPr lang="ru" sz="5200" b="1" dirty="0">
              <a:latin typeface="Times New Roman"/>
            </a:endParaRPr>
          </a:p>
          <a:p>
            <a:pPr marL="54864" indent="0" algn="ctr"/>
            <a:r>
              <a:rPr lang="ru" sz="5200" b="1" dirty="0">
                <a:latin typeface="Times New Roman"/>
              </a:rPr>
              <a:t>«Бюджет для граждан»</a:t>
            </a:r>
          </a:p>
          <a:p>
            <a:pPr marR="6096" indent="0" algn="ctr">
              <a:lnSpc>
                <a:spcPts val="2568"/>
              </a:lnSpc>
            </a:pPr>
            <a:r>
              <a:rPr lang="ru-RU" sz="2600" b="1" dirty="0">
                <a:latin typeface="Times New Roman"/>
              </a:rPr>
              <a:t>п</a:t>
            </a:r>
            <a:r>
              <a:rPr lang="ru" sz="2600" b="1" dirty="0">
                <a:latin typeface="Times New Roman"/>
              </a:rPr>
              <a:t>о решению</a:t>
            </a:r>
          </a:p>
          <a:p>
            <a:pPr marR="12192" indent="0" algn="ctr">
              <a:lnSpc>
                <a:spcPts val="2568"/>
              </a:lnSpc>
            </a:pPr>
            <a:r>
              <a:rPr lang="ru-RU" sz="2600" b="1" dirty="0">
                <a:latin typeface="Times New Roman"/>
              </a:rPr>
              <a:t>Совета народных депутатов </a:t>
            </a:r>
          </a:p>
          <a:p>
            <a:pPr marR="12192" indent="0" algn="ctr">
              <a:lnSpc>
                <a:spcPts val="2568"/>
              </a:lnSpc>
            </a:pPr>
            <a:r>
              <a:rPr lang="ru-RU" sz="2600" b="1" dirty="0">
                <a:latin typeface="Times New Roman"/>
              </a:rPr>
              <a:t>муниципального образования </a:t>
            </a:r>
            <a:r>
              <a:rPr lang="ru-RU" sz="2600" b="1" dirty="0" smtClean="0">
                <a:latin typeface="Times New Roman"/>
              </a:rPr>
              <a:t>Пенкинское </a:t>
            </a:r>
            <a:r>
              <a:rPr lang="ru-RU" sz="2600" b="1" dirty="0">
                <a:latin typeface="Times New Roman"/>
              </a:rPr>
              <a:t>Камешковского района Владимирской области</a:t>
            </a:r>
          </a:p>
          <a:p>
            <a:pPr marR="12192" indent="0" algn="ctr">
              <a:lnSpc>
                <a:spcPts val="2568"/>
              </a:lnSpc>
            </a:pPr>
            <a:r>
              <a:rPr lang="ru-RU" sz="2600" b="1" dirty="0">
                <a:latin typeface="Times New Roman"/>
              </a:rPr>
              <a:t>«О бюджете муниципального образования </a:t>
            </a:r>
            <a:r>
              <a:rPr lang="ru-RU" sz="2600" b="1" dirty="0" smtClean="0">
                <a:latin typeface="Times New Roman"/>
              </a:rPr>
              <a:t>Пенкинское на </a:t>
            </a:r>
            <a:r>
              <a:rPr lang="ru-RU" sz="2600" b="1" dirty="0">
                <a:latin typeface="Times New Roman"/>
              </a:rPr>
              <a:t>2024 год и  плановый период 2025 и 2026 годы» </a:t>
            </a:r>
          </a:p>
          <a:p>
            <a:pPr marR="12192" indent="0" algn="ctr">
              <a:lnSpc>
                <a:spcPts val="2568"/>
              </a:lnSpc>
            </a:pPr>
            <a:r>
              <a:rPr lang="ru-RU" sz="2600" b="1" dirty="0">
                <a:latin typeface="Times New Roman"/>
              </a:rPr>
              <a:t>от </a:t>
            </a:r>
            <a:r>
              <a:rPr lang="ru-RU" sz="2600" b="1" dirty="0" smtClean="0">
                <a:latin typeface="Times New Roman"/>
              </a:rPr>
              <a:t>26.12.2023 </a:t>
            </a:r>
            <a:r>
              <a:rPr lang="ru-RU" sz="2600" b="1" dirty="0">
                <a:latin typeface="Times New Roman"/>
              </a:rPr>
              <a:t>№ </a:t>
            </a:r>
            <a:r>
              <a:rPr lang="ru-RU" sz="2600" b="1" dirty="0" smtClean="0">
                <a:latin typeface="Times New Roman"/>
              </a:rPr>
              <a:t>100</a:t>
            </a:r>
            <a:endParaRPr lang="ru" sz="2600" b="1" dirty="0">
              <a:latin typeface="Times New Roman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_1055-2316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2474" y="529186"/>
            <a:ext cx="8325087" cy="609798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1167384" y="262654"/>
            <a:ext cx="6739128" cy="21945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/>
            <a:r>
              <a:rPr lang="ru" sz="1600" b="1" dirty="0">
                <a:latin typeface="Times New Roman"/>
              </a:rPr>
              <a:t>Основные цели и задачи </a:t>
            </a:r>
            <a:r>
              <a:rPr lang="ru" b="1" dirty="0">
                <a:latin typeface="Times New Roman"/>
              </a:rPr>
              <a:t>бюджетной</a:t>
            </a:r>
            <a:r>
              <a:rPr lang="ru" sz="1600" b="1" dirty="0">
                <a:latin typeface="Times New Roman"/>
              </a:rPr>
              <a:t> политики на 2024-2026 годы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6408" y="667512"/>
            <a:ext cx="8549220" cy="619048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63296" indent="0">
              <a:lnSpc>
                <a:spcPts val="1440"/>
              </a:lnSpc>
            </a:pPr>
            <a:endParaRPr lang="ru" sz="1200" dirty="0">
              <a:latin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439912" y="6477000"/>
            <a:ext cx="170688" cy="13411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/>
          </a:p>
        </p:txBody>
      </p:sp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202223" y="800098"/>
            <a:ext cx="8596720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298706" y="1822667"/>
            <a:ext cx="34219662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6750" algn="l"/>
              </a:tabLst>
            </a:pPr>
            <a:endParaRPr kumimoji="0" lang="ru-RU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kumimoji="0" lang="ru-RU" sz="105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бюджетной политики муниципального образования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Пенкинское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Камешковского района на 2024 год и 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плановый период 2025 и 2026 годов (далее – основные направления бюджетной политики) определяют цели и приоритеты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бюджетной политики администрации поселения в среднесрочной перспективе, разработаны в соответствии с требованиями 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бюджетного кодекса Российской Федерации.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     Целью основных направлений бюджетной политики является определение условий, используемых при составлении проекта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бюджета муниципального образования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Пенкинское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2024 год и плановый период 2025-2026 годы, 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обеспечение прозрачности и открытости бюджетного планирования.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бюджетной политики сохраняют преемственность целей и задач, определенных в 2023 году.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бюджетной политики – обеспечить долгосрочную устойчивость бюджета муниципального образования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Пенкинское.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В новом бюджетном цикле реализация бюджетной политики будет осуществляться в соответствии с Посланием Президента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Российской Федерации Федеральному Собранию, Указом Президента Российской Федерации от 07 мая 2018 года 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204 «О национальных целях и стратегических задачах развития Российской Федерации на период до 2024 года» (далее – Указ).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 предполагает необходимость принятия ряда мер по повышению стратегической 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эффективности, операционной эффективности управления расходами, а также мер по повышению подотчетности (подконтрольности) 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бюджетных расходов.</a:t>
            </a:r>
          </a:p>
          <a:p>
            <a:pPr marL="0" marR="0" lvl="0" indent="4445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6750" algn="l"/>
              </a:tabLst>
            </a:pPr>
            <a:r>
              <a:rPr kumimoji="0" lang="ru-RU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_1055-2316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72322" y="190963"/>
            <a:ext cx="8751504" cy="64103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268014" y="567558"/>
            <a:ext cx="8662625" cy="6006663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048" marR="6096" indent="451104" algn="just">
              <a:lnSpc>
                <a:spcPts val="1440"/>
              </a:lnSpc>
            </a:pPr>
            <a:endParaRPr lang="ru" sz="1200" dirty="0"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439912" y="6477000"/>
            <a:ext cx="170688" cy="13411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/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24287" y="603849"/>
            <a:ext cx="851427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46185" y="1727886"/>
            <a:ext cx="29735584" cy="3100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45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388" algn="l"/>
              </a:tabLst>
            </a:pPr>
            <a:endParaRPr kumimoji="0" lang="ru-RU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kumimoji="0" lang="ru-RU" sz="105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стратегической эффективности заключается во внедрении проектных методов при управлении реализацией 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муниципальными программами муниципального образования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Пенкинское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Камешковского района.  Для достижения национального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развития Указа в муниципальном аспекте предстоит уточнить в муниципальных программах поселения перечень задач, целевых 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показателей, синхронизировав их с государственными программами области, а также обеспечить их финансовыми ресурсами 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пределах выделенных объемов бюджетного финансирования.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операционной эффективности подразумевает использование механизмов казначейского сопровождения средств 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поселения в пределах суммы, необходимой для оплаты денежных обязательств получателей средств бюджета.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поручением Президента Российской Федерации от 1 марта 2020г. № Пр-354 необходимо создание условий для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реализации мероприятий, имеющих приоритетное значение для жителей муниципального образования и определяемых с учетом их 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мнения (путем проведения открытого голосования или конкурсного отбора). Будет продолжена поддержка развития инициативного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бюджетирования  через добровольные пожертвования граждан.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подотчетности (подконтрольности) бюджетных расходов предполагает внедрение внутреннего финансового контроля 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внутреннего финансового аудита</a:t>
            </a:r>
            <a:r>
              <a:rPr lang="ru-RU" sz="1100" dirty="0"/>
              <a:t>.</a:t>
            </a:r>
          </a:p>
          <a:p>
            <a:r>
              <a:rPr lang="ru-RU" sz="1050" dirty="0"/>
              <a:t> </a:t>
            </a:r>
          </a:p>
          <a:p>
            <a:endParaRPr lang="ru-RU" sz="1050" dirty="0">
              <a:latin typeface="Times New Roman" pitchFamily="18" charset="0"/>
              <a:cs typeface="Times New Roman" pitchFamily="18" charset="0"/>
            </a:endParaRPr>
          </a:p>
          <a:p>
            <a:endParaRPr lang="ru-RU" sz="105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27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0388" algn="l"/>
              </a:tabLst>
            </a:pPr>
            <a:endParaRPr kumimoji="0" lang="ru-RU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758334"/>
              </p:ext>
            </p:extLst>
          </p:nvPr>
        </p:nvGraphicFramePr>
        <p:xfrm>
          <a:off x="322649" y="1443011"/>
          <a:ext cx="6818379" cy="4340933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61065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1558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856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0646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64762">
                <a:tc>
                  <a:txBody>
                    <a:bodyPr/>
                    <a:lstStyle/>
                    <a:p>
                      <a:endParaRPr sz="18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920"/>
                        </a:lnSpc>
                      </a:pPr>
                      <a:r>
                        <a:rPr lang="ru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</a:t>
                      </a:r>
                    </a:p>
                    <a:p>
                      <a:pPr indent="0" algn="ctr">
                        <a:lnSpc>
                          <a:spcPts val="1920"/>
                        </a:lnSpc>
                      </a:pPr>
                      <a:r>
                        <a:rPr lang="ru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  <a:p>
                      <a:pPr indent="0" algn="ctr">
                        <a:lnSpc>
                          <a:spcPts val="1920"/>
                        </a:lnSpc>
                      </a:pPr>
                      <a:r>
                        <a:rPr lang="ru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920"/>
                        </a:lnSpc>
                      </a:pPr>
                      <a:r>
                        <a:rPr lang="ru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</a:t>
                      </a:r>
                    </a:p>
                    <a:p>
                      <a:pPr indent="0" algn="ctr">
                        <a:lnSpc>
                          <a:spcPts val="1920"/>
                        </a:lnSpc>
                      </a:pPr>
                      <a:r>
                        <a:rPr lang="ru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</a:p>
                    <a:p>
                      <a:pPr indent="0" algn="ctr">
                        <a:lnSpc>
                          <a:spcPts val="1920"/>
                        </a:lnSpc>
                      </a:pPr>
                      <a:r>
                        <a:rPr lang="ru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920"/>
                        </a:lnSpc>
                      </a:pPr>
                      <a:r>
                        <a:rPr lang="ru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</a:t>
                      </a:r>
                    </a:p>
                    <a:p>
                      <a:pPr indent="0" algn="ctr">
                        <a:lnSpc>
                          <a:spcPts val="1920"/>
                        </a:lnSpc>
                      </a:pPr>
                      <a:r>
                        <a:rPr lang="ru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</a:t>
                      </a:r>
                    </a:p>
                    <a:p>
                      <a:pPr indent="0" algn="ctr">
                        <a:lnSpc>
                          <a:spcPts val="1920"/>
                        </a:lnSpc>
                      </a:pPr>
                      <a:r>
                        <a:rPr lang="ru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49531">
                <a:tc>
                  <a:txBody>
                    <a:bodyPr/>
                    <a:lstStyle/>
                    <a:p>
                      <a:pPr indent="0" algn="ctr"/>
                      <a:r>
                        <a:rPr lang="ru" sz="16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6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8433,7</a:t>
                      </a:r>
                      <a:endParaRPr lang="ru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6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12546,1</a:t>
                      </a:r>
                      <a:endParaRPr lang="ru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6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8267,6</a:t>
                      </a:r>
                      <a:endParaRPr lang="ru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306286">
                <a:tc>
                  <a:txBody>
                    <a:bodyPr/>
                    <a:lstStyle/>
                    <a:p>
                      <a:pPr indent="0" algn="ctr"/>
                      <a:r>
                        <a:rPr lang="ru" sz="16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6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8433,7</a:t>
                      </a:r>
                      <a:endParaRPr lang="ru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048" indent="0" algn="ctr">
                        <a:lnSpc>
                          <a:spcPts val="1920"/>
                        </a:lnSpc>
                      </a:pPr>
                      <a:r>
                        <a:rPr lang="ru" sz="16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12546,1</a:t>
                      </a:r>
                      <a:endParaRPr lang="ru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048" indent="0" algn="ctr"/>
                      <a:r>
                        <a:rPr lang="ru" sz="16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8267,6</a:t>
                      </a:r>
                      <a:endParaRPr lang="ru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20354">
                <a:tc>
                  <a:txBody>
                    <a:bodyPr/>
                    <a:lstStyle/>
                    <a:p>
                      <a:pPr indent="0" algn="ctr">
                        <a:lnSpc>
                          <a:spcPts val="1920"/>
                        </a:lnSpc>
                      </a:pPr>
                      <a:r>
                        <a:rPr lang="ru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 </a:t>
                      </a:r>
                    </a:p>
                    <a:p>
                      <a:pPr indent="0" algn="ctr">
                        <a:lnSpc>
                          <a:spcPts val="1920"/>
                        </a:lnSpc>
                      </a:pPr>
                      <a:r>
                        <a:rPr lang="ru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(ДЕФИЦИТ (-); ПРОФИЦИТ (+)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6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6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8439912" y="6477000"/>
            <a:ext cx="170688" cy="13411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/>
          </a:p>
        </p:txBody>
      </p:sp>
      <p:sp>
        <p:nvSpPr>
          <p:cNvPr id="5" name="Прямоугольник 4"/>
          <p:cNvSpPr/>
          <p:nvPr/>
        </p:nvSpPr>
        <p:spPr>
          <a:xfrm>
            <a:off x="339635" y="338764"/>
            <a:ext cx="6617643" cy="62788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" sz="2800" b="1" dirty="0">
                <a:latin typeface="Times New Roman"/>
              </a:rPr>
              <a:t>Основные характеристики </a:t>
            </a:r>
          </a:p>
          <a:p>
            <a:pPr algn="ctr"/>
            <a:r>
              <a:rPr lang="ru" sz="2800" b="1" dirty="0">
                <a:latin typeface="Times New Roman"/>
              </a:rPr>
              <a:t>местного бюджета</a:t>
            </a:r>
          </a:p>
          <a:p>
            <a:pPr indent="0" algn="ctr"/>
            <a:endParaRPr lang="ru" sz="2800" b="1" dirty="0">
              <a:latin typeface="Times New Roman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9635" y="338764"/>
            <a:ext cx="6617643" cy="62788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" sz="6000" b="1" dirty="0">
                <a:latin typeface="Times New Roman"/>
              </a:rPr>
              <a:t>Доходы</a:t>
            </a:r>
          </a:p>
        </p:txBody>
      </p:sp>
      <p:pic>
        <p:nvPicPr>
          <p:cNvPr id="1026" name="Picture 2" descr="https://img1.eadaily.com/r650x400/o/825/97f2c0fb2e1588250202241dc64b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8" r="2528" b="7353"/>
          <a:stretch/>
        </p:blipFill>
        <p:spPr bwMode="auto">
          <a:xfrm>
            <a:off x="1271451" y="1365797"/>
            <a:ext cx="5033980" cy="4373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211" y="1"/>
            <a:ext cx="7916364" cy="1350817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поступления доходов в бюджет муниципального образования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Пенкинское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2022-2026 годах </a:t>
            </a:r>
            <a:b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(млн. рублей)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617784"/>
              </p:ext>
            </p:extLst>
          </p:nvPr>
        </p:nvGraphicFramePr>
        <p:xfrm>
          <a:off x="0" y="1447800"/>
          <a:ext cx="8161867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fld id="{9BFCF87E-0759-4C4D-AC2E-328CC9D8E6F1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8729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027817" cy="1000124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муниципального образования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Пенкинское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</a:t>
            </a:r>
            <a:r>
              <a:rPr lang="en-GB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2-2026 годах (млн. рублей)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4431595"/>
              </p:ext>
            </p:extLst>
          </p:nvPr>
        </p:nvGraphicFramePr>
        <p:xfrm>
          <a:off x="0" y="1000124"/>
          <a:ext cx="8161867" cy="5857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fld id="{9BFCF87E-0759-4C4D-AC2E-328CC9D8E6F1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53493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7010400" cy="1076324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и неналоговых доходов бюджета муниципального образования 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Пенкинское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</a:t>
            </a:r>
            <a:r>
              <a:rPr lang="en-GB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2-2026 годах</a:t>
            </a:r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6644589"/>
              </p:ext>
            </p:extLst>
          </p:nvPr>
        </p:nvGraphicFramePr>
        <p:xfrm>
          <a:off x="1" y="885825"/>
          <a:ext cx="8161867" cy="5972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fld id="{9BFCF87E-0759-4C4D-AC2E-328CC9D8E6F1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1877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7010400" cy="1076324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доходов</a:t>
            </a:r>
            <a:b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муниципального образования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Пенкинское в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2024-2026 годах</a:t>
            </a:r>
          </a:p>
        </p:txBody>
      </p:sp>
      <p:graphicFrame>
        <p:nvGraphicFramePr>
          <p:cNvPr id="6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0643056"/>
              </p:ext>
            </p:extLst>
          </p:nvPr>
        </p:nvGraphicFramePr>
        <p:xfrm>
          <a:off x="215660" y="808537"/>
          <a:ext cx="8928340" cy="5857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fld id="{9BFCF87E-0759-4C4D-AC2E-328CC9D8E6F1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45058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94488"/>
            <a:ext cx="7053943" cy="49377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90000"/>
              </a:lnSpc>
            </a:pPr>
            <a:r>
              <a:rPr lang="ru" sz="2800" b="1" dirty="0">
                <a:latin typeface="Times New Roman"/>
              </a:rPr>
              <a:t>Формы межбюджетных трансфертов, предоставляемых из областного и районного бюджета</a:t>
            </a:r>
          </a:p>
          <a:p>
            <a:pPr indent="0" algn="ctr">
              <a:lnSpc>
                <a:spcPct val="90000"/>
              </a:lnSpc>
            </a:pPr>
            <a:endParaRPr lang="ru" sz="2800" b="1" dirty="0">
              <a:latin typeface="Times New Roman"/>
            </a:endParaRPr>
          </a:p>
          <a:p>
            <a:pPr indent="0" algn="ctr">
              <a:lnSpc>
                <a:spcPct val="90000"/>
              </a:lnSpc>
            </a:pPr>
            <a:endParaRPr lang="ru" sz="2800" b="1" dirty="0">
              <a:latin typeface="Times New Roman"/>
            </a:endParaRPr>
          </a:p>
          <a:p>
            <a:pPr indent="0" algn="ctr">
              <a:lnSpc>
                <a:spcPct val="90000"/>
              </a:lnSpc>
            </a:pPr>
            <a:endParaRPr lang="ru" sz="2800" b="1" dirty="0">
              <a:latin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37473" y="1582429"/>
            <a:ext cx="6472618" cy="627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>
            <a:noAutofit/>
          </a:bodyPr>
          <a:lstStyle/>
          <a:p>
            <a:pPr marL="3048" indent="0">
              <a:lnSpc>
                <a:spcPts val="1680"/>
              </a:lnSpc>
            </a:pPr>
            <a:r>
              <a:rPr lang="ru" sz="1400" b="1" dirty="0">
                <a:latin typeface="Times New Roman"/>
              </a:rPr>
              <a:t>Дотации бюджетам сельских поселений на выравнивание бюджетной обеспеченности предусматриваются в целях выравнивания бюджетной обеспеченности сельских поселений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992037" y="2855342"/>
            <a:ext cx="6408345" cy="88852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>
            <a:noAutofit/>
          </a:bodyPr>
          <a:lstStyle/>
          <a:p>
            <a:pPr marL="3048" indent="-3048">
              <a:lnSpc>
                <a:spcPts val="1680"/>
              </a:lnSpc>
            </a:pPr>
            <a:r>
              <a:rPr lang="ru" sz="1400" b="1" dirty="0">
                <a:latin typeface="Times New Roman"/>
              </a:rPr>
              <a:t>Под субсидиями понимаются межбюджетные трансферты, предоставляемые бюджетам муниципальных образований в целях софинансирования расходных обязательств, возникающих при выполнении полномочий органов местного самоуправления по вопросам местного значения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26542" y="4502989"/>
            <a:ext cx="6427997" cy="164764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>
            <a:noAutofit/>
          </a:bodyPr>
          <a:lstStyle/>
          <a:p>
            <a:pPr>
              <a:lnSpc>
                <a:spcPts val="1440"/>
              </a:lnSpc>
            </a:pPr>
            <a:r>
              <a:rPr lang="ru" sz="1400" b="1" dirty="0">
                <a:latin typeface="Times New Roman" pitchFamily="18" charset="0"/>
                <a:cs typeface="Times New Roman" pitchFamily="18" charset="0"/>
              </a:rPr>
              <a:t>В случаях и порядке, предусмотренных законами субъектов Российской Федерации и принимаемыми в соответствии с ними иными нормативными правовыми актами органов государственной власти субъектов Российской Федерации, местным  бюджетам могут быть предоставлены иные межбюджетные трансферты из бюджета субъекта Российской Федерации. Кроме того, в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случаях и порядке, предусмотренных муниципальными правовыми актами представительного органа муниципального района, бюджетам сельских поселений могут быть предоставлены иные межбюджетные трансферты из бюджета муниципального района.</a:t>
            </a:r>
          </a:p>
          <a:p>
            <a:pPr indent="0">
              <a:lnSpc>
                <a:spcPts val="1440"/>
              </a:lnSpc>
            </a:pPr>
            <a:endParaRPr lang="ru" sz="1400" b="1" dirty="0">
              <a:latin typeface="Times New Roman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190772" y="1666089"/>
            <a:ext cx="653142" cy="357052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181154" y="2962944"/>
            <a:ext cx="653142" cy="357052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139014" y="5119634"/>
            <a:ext cx="653142" cy="357052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036526" cy="1088571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и динамика </a:t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межбюджетных трансфертов</a:t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2-2026</a:t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годах</a:t>
            </a:r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5819908"/>
              </p:ext>
            </p:extLst>
          </p:nvPr>
        </p:nvGraphicFramePr>
        <p:xfrm>
          <a:off x="0" y="1666874"/>
          <a:ext cx="8161867" cy="5191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fld id="{9BFCF87E-0759-4C4D-AC2E-328CC9D8E6F1}" type="slidenum">
              <a:rPr lang="ru-RU" smtClean="0"/>
              <a:pPr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050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61042" y="501178"/>
            <a:ext cx="2851186" cy="28041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920"/>
              </a:lnSpc>
            </a:pPr>
            <a:r>
              <a:rPr lang="ru" sz="2800" b="1" spc="-50" dirty="0">
                <a:latin typeface="Times New Roman"/>
              </a:rPr>
              <a:t>СОДЕРЖАНИЕ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470540"/>
              </p:ext>
            </p:extLst>
          </p:nvPr>
        </p:nvGraphicFramePr>
        <p:xfrm>
          <a:off x="278673" y="1120286"/>
          <a:ext cx="6958150" cy="38723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313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683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24639">
                <a:tc>
                  <a:txBody>
                    <a:bodyPr/>
                    <a:lstStyle/>
                    <a:p>
                      <a:pPr algn="just"/>
                      <a:r>
                        <a:rPr lang="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Вводная часть.....................................................................................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8210">
                <a:tc>
                  <a:txBody>
                    <a:bodyPr/>
                    <a:lstStyle/>
                    <a:p>
                      <a:pPr algn="just"/>
                      <a:r>
                        <a:rPr lang="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направления налоговой политики муниципального </a:t>
                      </a:r>
                      <a:r>
                        <a:rPr lang="ru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образовния </a:t>
                      </a:r>
                      <a:r>
                        <a:rPr lang="ru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Пенкинское </a:t>
                      </a:r>
                      <a:r>
                        <a:rPr lang="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Камешковского района на </a:t>
                      </a:r>
                      <a:r>
                        <a:rPr lang="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годы................................................................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4639">
                <a:tc>
                  <a:txBody>
                    <a:bodyPr/>
                    <a:lstStyle/>
                    <a:p>
                      <a:pPr algn="just"/>
                      <a:r>
                        <a:rPr lang="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цели и задачи бюджетной политики на </a:t>
                      </a:r>
                      <a:r>
                        <a:rPr lang="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2024-2026 </a:t>
                      </a:r>
                      <a:r>
                        <a:rPr lang="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годы.....................................................................................................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9051">
                <a:tc>
                  <a:txBody>
                    <a:bodyPr/>
                    <a:lstStyle/>
                    <a:p>
                      <a:pPr indent="0" algn="just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4639">
                <a:tc>
                  <a:txBody>
                    <a:bodyPr/>
                    <a:lstStyle/>
                    <a:p>
                      <a:pPr algn="just"/>
                      <a:r>
                        <a:rPr lang="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характеристики местного бюджета .........................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4639">
                <a:tc>
                  <a:txBody>
                    <a:bodyPr/>
                    <a:lstStyle/>
                    <a:p>
                      <a:pPr algn="just"/>
                      <a:r>
                        <a:rPr lang="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Доходы................................................................................................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4639">
                <a:tc>
                  <a:txBody>
                    <a:bodyPr/>
                    <a:lstStyle/>
                    <a:p>
                      <a:pPr algn="just"/>
                      <a:r>
                        <a:rPr lang="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Расходы...............................................................................................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24639">
                <a:tc>
                  <a:txBody>
                    <a:bodyPr/>
                    <a:lstStyle/>
                    <a:p>
                      <a:pPr algn="just"/>
                      <a:r>
                        <a:rPr lang="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Информация для контактов..............................................................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lh3.googleusercontent.com/proxy/neDsj76AiFZ5PBYGNWrnf4gczCMFuS-oSIDSs3MDCw1z0lZjtV9Rb-O0cKXuilQgDFayMWLoJVkHX6U2DjVVjgH3zxLACNJSLXt09rJizbZIRR46xUhfuQ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5348" y="3105724"/>
            <a:ext cx="3244581" cy="3069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39635" y="338764"/>
            <a:ext cx="6617643" cy="62788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" sz="6000" b="1" dirty="0">
                <a:latin typeface="Times New Roman"/>
              </a:rPr>
              <a:t>Расходы</a:t>
            </a:r>
          </a:p>
        </p:txBody>
      </p:sp>
      <p:pic>
        <p:nvPicPr>
          <p:cNvPr id="2050" name="Picture 2" descr="https://inok.ru/upload/iblock/c75/3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67" y="1581379"/>
            <a:ext cx="3591669" cy="238973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32760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_1055-2316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85892" y="242722"/>
            <a:ext cx="8751504" cy="64103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191589" y="114164"/>
            <a:ext cx="8763226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Расходы бюджета муниципального образования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Пенкинское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2024-2026 годы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sz="1400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53682" y="770308"/>
            <a:ext cx="838487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по бюджету муниципального образования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Пенкинское 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2024 год планируются в сумме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8433,7тыс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рублей, в 2025 году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12546,1тыс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рублей, в 2026 году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8267,6тыс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рублей.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Основным документом для формирования расходов на очередной финансовый год является реестр расходных обязательств текущего года по вопросам местного значения и переданных полномочий. За основу планирования действующих расходных обязательств на 2024 год и на плановый период 2025-2026 годы был взят реестр расходных обязательств муниципального образования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Пенкинское 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01 ноября 2023 года. Учтены расходы по  вновь принимаемым расходным обязательствам. </a:t>
            </a: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Расходы бюджета муниципального образования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Пекинское в 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разрезе функциональной структуры расходов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 расходов  бюджета муниципального образования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Пенкинское </a:t>
            </a: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разделам  бюджетной классификации  характеризуется следующими данными (без учета условно утвержденных расходов):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тыс. рублей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546916"/>
              </p:ext>
            </p:extLst>
          </p:nvPr>
        </p:nvGraphicFramePr>
        <p:xfrm>
          <a:off x="1392447" y="2709301"/>
          <a:ext cx="6675228" cy="3242927"/>
        </p:xfrm>
        <a:graphic>
          <a:graphicData uri="http://schemas.openxmlformats.org/drawingml/2006/table">
            <a:tbl>
              <a:tblPr/>
              <a:tblGrid>
                <a:gridCol w="30151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923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546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310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686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Показатель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2024 год,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План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2025 год,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план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2026 год,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План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98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598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Всего расходов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8433,7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12546,1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8267,6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22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в том числе: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431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Общегосударственные вопросы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2257,1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2223,1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2198,6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44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Национальная оборона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172,7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189,8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206,7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073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113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Жилищно-коммунальное хозяйство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3242,8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3319,1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3035,3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598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Образование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598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Культура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2705,2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6808,2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2821,1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598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Социальная политика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5,9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5,9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5,9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431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Физическая культура и спорт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431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Обслуживание муниципального долга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95223" y="5952226"/>
            <a:ext cx="81088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3997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2"/>
            <a:ext cx="6975565" cy="1201782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расходов бюджета муниципального образования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Пенкинское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</a:t>
            </a:r>
            <a:r>
              <a:rPr lang="en-GB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2-2026 годах, млн. рублей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0203911"/>
              </p:ext>
            </p:extLst>
          </p:nvPr>
        </p:nvGraphicFramePr>
        <p:xfrm>
          <a:off x="1" y="1010194"/>
          <a:ext cx="8161867" cy="5847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fld id="{9BFCF87E-0759-4C4D-AC2E-328CC9D8E6F1}" type="slidenum">
              <a:rPr lang="ru-RU" smtClean="0"/>
              <a:pPr/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79641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7001692" cy="704849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муниципального образования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Пенкинское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2024 год, млн. рублей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4242154"/>
              </p:ext>
            </p:extLst>
          </p:nvPr>
        </p:nvGraphicFramePr>
        <p:xfrm>
          <a:off x="0" y="704850"/>
          <a:ext cx="8716167" cy="6153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fld id="{9BFCF87E-0759-4C4D-AC2E-328CC9D8E6F1}" type="slidenum">
              <a:rPr lang="ru-RU" smtClean="0"/>
              <a:pPr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98640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7515224" cy="800099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муниципального образования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Пенкинское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социальную сферу  на 2024 год, млн. рублей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7238341"/>
              </p:ext>
            </p:extLst>
          </p:nvPr>
        </p:nvGraphicFramePr>
        <p:xfrm>
          <a:off x="2" y="1584959"/>
          <a:ext cx="7759335" cy="5273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fld id="{9BFCF87E-0759-4C4D-AC2E-328CC9D8E6F1}" type="slidenum">
              <a:rPr lang="ru-RU" smtClean="0"/>
              <a:pPr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86973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"/>
            <a:ext cx="8277225" cy="800098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расходов бюджета муниципального образования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Пенкинское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общегосударственные вопросы в 20</a:t>
            </a:r>
            <a:r>
              <a:rPr lang="en-GB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2-2026 годах, млн. рублей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0149398"/>
              </p:ext>
            </p:extLst>
          </p:nvPr>
        </p:nvGraphicFramePr>
        <p:xfrm>
          <a:off x="0" y="1181101"/>
          <a:ext cx="8377646" cy="5600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fld id="{9BFCF87E-0759-4C4D-AC2E-328CC9D8E6F1}" type="slidenum">
              <a:rPr lang="ru-RU" smtClean="0"/>
              <a:pPr/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90217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_1055-2316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85892" y="242722"/>
            <a:ext cx="8751504" cy="64103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191589" y="61910"/>
            <a:ext cx="8763226" cy="2231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Общегосударственные вопросы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 бюджете муниципального образования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Пенкинское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2024-2026 годы по разделу «Общегосударственные вопросы» предусмотрены бюджетные ассигнования в 2024 году в сумме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2257,1тыс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рублей, в 2025 году в сумме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2223,1тыс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рублей, в 2026 году в сумме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2198,6 тыс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рублей.</a:t>
            </a:r>
          </a:p>
          <a:p>
            <a:pPr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Бюджетные ассигнования по разделу «Общегосударственные вопросы» характеризуются следующими данными:</a:t>
            </a:r>
          </a:p>
          <a:p>
            <a:pPr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610933"/>
              </p:ext>
            </p:extLst>
          </p:nvPr>
        </p:nvGraphicFramePr>
        <p:xfrm>
          <a:off x="439947" y="1819276"/>
          <a:ext cx="8180176" cy="47351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30711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0892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315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6830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3706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6320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17673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Показатель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Под-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раздел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2023 год</a:t>
                      </a:r>
                      <a:r>
                        <a:rPr lang="ru-RU" sz="1200" baseline="0" dirty="0">
                          <a:effectLst/>
                        </a:rPr>
                        <a:t> </a:t>
                      </a:r>
                      <a:r>
                        <a:rPr lang="ru-RU" sz="1200" dirty="0">
                          <a:effectLst/>
                        </a:rPr>
                        <a:t>(факт)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2024 год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2025 год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2026 год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06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Общегосударственные вопросы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2073,0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2257,1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2223,1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2198,6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06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 том числе: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 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054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46208" marR="462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</a:p>
                  </a:txBody>
                  <a:tcPr marL="46208" marR="462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1685,8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2007,1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1973,1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1973,1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extLst>
                  <a:ext uri="{0D108BD9-81ED-4DB2-BD59-A6C34878D82A}">
                    <a16:rowId xmlns="" xmlns:a16="http://schemas.microsoft.com/office/drawing/2014/main" val="524660414"/>
                  </a:ext>
                </a:extLst>
              </a:tr>
              <a:tr h="6805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Обеспечение проведения выборов и референдумов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0,0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70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Резервные фонды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6208" marR="462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</a:rPr>
                        <a:t>20,0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133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Другие общегосударственные вопросы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13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387,2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230,0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205,5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8" marR="46208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21910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8716166" cy="1105785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расходов бюджета муниципального образования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Пенкинское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национальную безопасность и правоохранительную деятельность </a:t>
            </a:r>
            <a:b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</a:t>
            </a:r>
            <a:r>
              <a:rPr lang="en-GB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2-2026 годах, тыс. рублей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6505637"/>
              </p:ext>
            </p:extLst>
          </p:nvPr>
        </p:nvGraphicFramePr>
        <p:xfrm>
          <a:off x="-1" y="1333500"/>
          <a:ext cx="8281851" cy="5524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fld id="{9BFCF87E-0759-4C4D-AC2E-328CC9D8E6F1}" type="slidenum">
              <a:rPr lang="ru-RU" smtClean="0"/>
              <a:pPr/>
              <a:t>27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54449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_1055-2316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85892" y="242722"/>
            <a:ext cx="8751504" cy="64103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191589" y="105455"/>
            <a:ext cx="8763226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Национальная безопасность и правоохранительная деятельность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Бюджетные ассигнования по разделу «Национальная безопасность и правоохранительная деятельность» предусмотрены на 2024-2026 годы ежегодно.</a:t>
            </a:r>
          </a:p>
          <a:p>
            <a:pPr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Бюджетные ассигнования по разделу «Национальная безопасность и правоохранительная деятельность» характеризуются следующими данными:</a:t>
            </a:r>
          </a:p>
          <a:p>
            <a:pPr algn="r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</a:p>
          <a:p>
            <a:pPr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715720"/>
              </p:ext>
            </p:extLst>
          </p:nvPr>
        </p:nvGraphicFramePr>
        <p:xfrm>
          <a:off x="322218" y="1907177"/>
          <a:ext cx="8456023" cy="41908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31960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098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697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9847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9847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8342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18361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(факт)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681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46,4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39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017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пожарная безопасность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46,4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28402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_1055-2316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85892" y="242722"/>
            <a:ext cx="8751504" cy="64103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269966" y="105455"/>
            <a:ext cx="8684849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Национальная оборона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Расходы бюджета муниципального образования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Пенкинское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разделу бюджетной классификации «Национальная оборона»  характеризуются следующими данными:</a:t>
            </a:r>
          </a:p>
          <a:p>
            <a:pPr algn="r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</a:p>
          <a:p>
            <a:pPr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047378"/>
              </p:ext>
            </p:extLst>
          </p:nvPr>
        </p:nvGraphicFramePr>
        <p:xfrm>
          <a:off x="374467" y="1376980"/>
          <a:ext cx="8255726" cy="245381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31209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473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6970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7008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7008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6012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15491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(факт)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89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144,7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172,7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189,8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206,7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89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89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Мобилизационная и вневойсковая подготовка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144,7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172,7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189,8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206,7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3744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2.wp.com/kwingroup.com/wp-content/uploads/2017/06/pokazateli.png?fit=440%2C318&amp;ssl=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884127"/>
            <a:ext cx="5486399" cy="3965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57200" y="1124707"/>
            <a:ext cx="6056811" cy="258514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1336" indent="0" algn="just"/>
            <a:r>
              <a:rPr lang="ru" sz="2000" b="1" dirty="0">
                <a:latin typeface="Times New Roman"/>
              </a:rPr>
              <a:t>Бюджет для граждан - что это такое?</a:t>
            </a:r>
          </a:p>
          <a:p>
            <a:pPr marL="21336" indent="0" algn="just"/>
            <a:endParaRPr lang="ru" sz="2000" b="1" dirty="0">
              <a:latin typeface="Times New Roman"/>
            </a:endParaRPr>
          </a:p>
          <a:p>
            <a:pPr marR="256032" indent="0" algn="just">
              <a:lnSpc>
                <a:spcPts val="1920"/>
              </a:lnSpc>
            </a:pPr>
            <a:r>
              <a:rPr lang="ru" sz="2000" b="1" dirty="0">
                <a:latin typeface="Times New Roman"/>
              </a:rPr>
              <a:t>«Бюджет для граждан» </a:t>
            </a:r>
            <a:r>
              <a:rPr lang="ru" sz="2000" dirty="0">
                <a:latin typeface="Times New Roman"/>
              </a:rPr>
              <a:t>- аналитический документ, разрабатываемый в целях предоставления гражданам актуальной информации о бюджете муниципального образования </a:t>
            </a:r>
            <a:r>
              <a:rPr lang="ru" sz="2000" dirty="0" smtClean="0">
                <a:latin typeface="Times New Roman"/>
              </a:rPr>
              <a:t>Пенкинское </a:t>
            </a:r>
            <a:r>
              <a:rPr lang="ru" sz="2000" dirty="0">
                <a:latin typeface="Times New Roman"/>
              </a:rPr>
              <a:t>Камешковского района, в формате доступном для широкого круга пользователей. В представленной информации отражено положение бюджета на предстоящий 2024 год и плановый период 2025 и 2026 годов. </a:t>
            </a:r>
          </a:p>
          <a:p>
            <a:pPr marR="256032" indent="0" algn="just">
              <a:lnSpc>
                <a:spcPts val="1920"/>
              </a:lnSpc>
            </a:pPr>
            <a:endParaRPr lang="ru" sz="2000" dirty="0">
              <a:latin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1401" y="209006"/>
            <a:ext cx="51859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ВВОДНАЯ ЧАСТЬ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57201" y="3697948"/>
            <a:ext cx="3130730" cy="2752923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R="256032" indent="0" algn="just">
              <a:lnSpc>
                <a:spcPts val="1920"/>
              </a:lnSpc>
            </a:pPr>
            <a:endParaRPr lang="ru" sz="2000" dirty="0">
              <a:latin typeface="Times New Roman"/>
            </a:endParaRPr>
          </a:p>
          <a:p>
            <a:pPr marL="3048" indent="0" algn="just">
              <a:lnSpc>
                <a:spcPts val="1920"/>
              </a:lnSpc>
            </a:pPr>
            <a:r>
              <a:rPr lang="ru" sz="2000" b="1" dirty="0">
                <a:latin typeface="Times New Roman"/>
              </a:rPr>
              <a:t>«Бюджет для граждан»</a:t>
            </a:r>
            <a:r>
              <a:rPr lang="ru" sz="2000" dirty="0">
                <a:latin typeface="Times New Roman"/>
              </a:rPr>
              <a:t> </a:t>
            </a:r>
          </a:p>
          <a:p>
            <a:pPr marL="3048" indent="0" algn="just">
              <a:lnSpc>
                <a:spcPts val="1920"/>
              </a:lnSpc>
            </a:pPr>
            <a:r>
              <a:rPr lang="ru" sz="2000" dirty="0">
                <a:latin typeface="Times New Roman"/>
              </a:rPr>
              <a:t>создан для обеспечения прозрачности и открытости бюджетного процесса в нашем муниципальном образовании, нацелен на получение обратной связи от граждан по интересующим вопросам.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2"/>
            <a:ext cx="8553449" cy="942974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расходов бюджета муниципального образования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Пенкинское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жилищно-коммунальное хозяйство в 20</a:t>
            </a:r>
            <a:r>
              <a:rPr lang="en-GB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2-2026 годах, млн. рублей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4179683"/>
              </p:ext>
            </p:extLst>
          </p:nvPr>
        </p:nvGraphicFramePr>
        <p:xfrm>
          <a:off x="138122" y="1201783"/>
          <a:ext cx="8309192" cy="56562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fld id="{9BFCF87E-0759-4C4D-AC2E-328CC9D8E6F1}" type="slidenum">
              <a:rPr lang="ru-RU" smtClean="0"/>
              <a:pPr/>
              <a:t>30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02769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_1055-2316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55275" y="947223"/>
            <a:ext cx="8790747" cy="643907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269966" y="105455"/>
            <a:ext cx="8684849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Жилищно-коммунальное хозяйство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Бюджетные ассигнования по разделу «Жилищно-коммунальное хозяйство» характеризуются следующими данными:</a:t>
            </a:r>
          </a:p>
          <a:p>
            <a:pPr algn="r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</a:p>
          <a:p>
            <a:pPr algn="r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628609"/>
              </p:ext>
            </p:extLst>
          </p:nvPr>
        </p:nvGraphicFramePr>
        <p:xfrm>
          <a:off x="400594" y="1357694"/>
          <a:ext cx="8412481" cy="290927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31802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7925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9001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9230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9230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7835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6201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(факт)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50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4340,3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3242,8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3319,1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3035,3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50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50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146,1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50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3637" marR="636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3637" marR="636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3637" marR="63637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850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974,4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290,9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251,9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2023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коммунального хозяйства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3219,8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2791,8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2828,2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2780,1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84672" y="4900106"/>
            <a:ext cx="8859327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Жилищное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2024-2025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планируется ремонт в жилых помещениях маневренного за счет субсидии бюджету муниципального образования на обеспечение безопасного проживания граждан в жилых помещениях маневренного фонда в сумме</a:t>
            </a:r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200,0</a:t>
            </a:r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 ежегодно, данные расходы запланированы по муниципальной целевой программе «Капитальный ремонт муниципального жилищного фонда муниципального образования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Пенкинское».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9617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_1055-2316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85892" y="242722"/>
            <a:ext cx="8751504" cy="64103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269959" y="395877"/>
            <a:ext cx="8684849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70936" y="741871"/>
            <a:ext cx="852770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69959" y="1700466"/>
            <a:ext cx="8426365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Благоустройство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 мероприятия по благоустройству территории муниципального</a:t>
            </a:r>
          </a:p>
          <a:p>
            <a:pPr algn="just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образования предусмотрены средства за счет бюджета муниципального образования  в 2024 году в сумме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251тыс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рублей, 2025 году в сумме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290,9тыс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рублей, в 2026 году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251,9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рублей, данные расходы будут направлены на  уличное освещение, благоустройство дворовых и прилегающих территорий, опиловку деревьев,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окашивание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населенных пунктов, уборка   несанкционированных свалок.</a:t>
            </a: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вопросы в области жилищно-коммунального хозяйства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запланированные</a:t>
            </a:r>
          </a:p>
          <a:p>
            <a:pPr algn="just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расходы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предусмотрены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содержание МУ «УЖКХ МО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Пенкинское»: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на выплату заработной платы с начислениями;</a:t>
            </a:r>
          </a:p>
          <a:p>
            <a:pPr algn="just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на приобретение товаров и услуг, в том числе: услуги; коммунальные услуги, услуги по содержанию имущества; прочие услуги ; страхование; увеличение стоимости материальных.</a:t>
            </a:r>
          </a:p>
          <a:p>
            <a:pPr algn="just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Подробная расшифровка указана в расчете к сметам.</a:t>
            </a:r>
          </a:p>
          <a:p>
            <a:pPr algn="just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проводимые по благоустройству поселения позволят создать более благоприятные условия для жизни и здоровья населения, реализации иных мер по предупреждению и устранению вредного воздействия на человека факторов среды обитания.    </a:t>
            </a:r>
          </a:p>
        </p:txBody>
      </p:sp>
    </p:spTree>
    <p:extLst>
      <p:ext uri="{BB962C8B-B14F-4D97-AF65-F5344CB8AC3E}">
        <p14:creationId xmlns:p14="http://schemas.microsoft.com/office/powerpoint/2010/main" val="12842217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7053942" cy="999459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расходов бюджета муниципального образования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Пенкинское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культуру, кинематографию в 2022-2026 годах, млн. рублей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fld id="{9BFCF87E-0759-4C4D-AC2E-328CC9D8E6F1}" type="slidenum">
              <a:rPr lang="ru-RU" smtClean="0"/>
              <a:pPr/>
              <a:t>33</a:t>
            </a:fld>
            <a:endParaRPr lang="ru-RU" dirty="0"/>
          </a:p>
        </p:txBody>
      </p:sp>
      <p:graphicFrame>
        <p:nvGraphicFramePr>
          <p:cNvPr id="8" name="Объект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5727802"/>
              </p:ext>
            </p:extLst>
          </p:nvPr>
        </p:nvGraphicFramePr>
        <p:xfrm>
          <a:off x="1" y="1160720"/>
          <a:ext cx="9144000" cy="5697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51236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7019108" cy="999459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расходов бюджета муниципального образования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Пенкинское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социальную политику в 2022-2026 годах, тыс. рублей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fld id="{9BFCF87E-0759-4C4D-AC2E-328CC9D8E6F1}" type="slidenum">
              <a:rPr lang="ru-RU" smtClean="0"/>
              <a:pPr/>
              <a:t>34</a:t>
            </a:fld>
            <a:endParaRPr lang="ru-RU" dirty="0"/>
          </a:p>
        </p:txBody>
      </p:sp>
      <p:graphicFrame>
        <p:nvGraphicFramePr>
          <p:cNvPr id="8" name="Объект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5051618"/>
              </p:ext>
            </p:extLst>
          </p:nvPr>
        </p:nvGraphicFramePr>
        <p:xfrm>
          <a:off x="1" y="1160720"/>
          <a:ext cx="8891450" cy="5697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49967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_1055-2316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36638" y="242722"/>
            <a:ext cx="8751504" cy="64103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269966" y="105455"/>
            <a:ext cx="8684849" cy="481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политика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Бюджетные ассигнования бюджета муниципального образования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Пенкинское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Камешковского района по разделу «Социальная политика» характеризуются следующими данными:</a:t>
            </a:r>
          </a:p>
          <a:p>
            <a:pPr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079285"/>
              </p:ext>
            </p:extLst>
          </p:nvPr>
        </p:nvGraphicFramePr>
        <p:xfrm>
          <a:off x="347414" y="1203970"/>
          <a:ext cx="8451531" cy="24940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829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309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0459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107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6771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9250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76" marR="7076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76" marR="7076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(факт)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76" marR="7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76" marR="7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76" marR="7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76" marR="7076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277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76" marR="7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76" marR="7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76" marR="7076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37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 – всего, в том числе: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76" marR="7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76" marR="7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66,4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76" marR="7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76" marR="7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76" marR="7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76" marR="7076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38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 обеспечение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76" marR="7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76" marR="7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66,4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76" marR="7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76" marR="7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76" marR="7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76" marR="7076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38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76" marR="7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76" marR="7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76" marR="7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76" marR="7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76" marR="7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76" marR="7076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290146" y="4618304"/>
            <a:ext cx="862094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1981200" algn="l"/>
              </a:tabLst>
            </a:pP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подразделу «Пенсионное обеспечение»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планируются бюджетные ассигнования на ежемесячные доплаты к пенсиям муниципальным служащим в 2024-2026 годах в сумме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5,9 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тыс. рублей ежегодно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79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5320" y="353568"/>
            <a:ext cx="1429512" cy="142341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453640" y="1289304"/>
            <a:ext cx="4239768" cy="3048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2112"/>
              </a:lnSpc>
            </a:pPr>
            <a:r>
              <a:rPr lang="ru" sz="2200" b="1" dirty="0">
                <a:latin typeface="Times New Roman"/>
              </a:rPr>
              <a:t>Информация для контактов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5116" y="2013422"/>
            <a:ext cx="7325215" cy="56692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/>
            <a:r>
              <a:rPr lang="ru" sz="1900" b="1" dirty="0">
                <a:latin typeface="Times New Roman"/>
              </a:rPr>
              <a:t>•   Администрация муниципального образования </a:t>
            </a:r>
            <a:r>
              <a:rPr lang="ru" sz="1900" b="1" dirty="0" smtClean="0">
                <a:latin typeface="Times New Roman"/>
              </a:rPr>
              <a:t>Пенкинское сельское поселение Камешковского муниципального района </a:t>
            </a:r>
            <a:r>
              <a:rPr lang="ru" sz="1900" b="1" dirty="0">
                <a:latin typeface="Times New Roman"/>
              </a:rPr>
              <a:t>Владимирской </a:t>
            </a:r>
            <a:r>
              <a:rPr lang="ru" sz="1900" b="1" dirty="0" smtClean="0">
                <a:latin typeface="Times New Roman"/>
              </a:rPr>
              <a:t>области</a:t>
            </a:r>
          </a:p>
          <a:p>
            <a:pPr indent="0" algn="ctr"/>
            <a:endParaRPr lang="ru" sz="1900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5116" y="3481330"/>
            <a:ext cx="7446264" cy="164845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10312" indent="0" algn="ctr">
              <a:lnSpc>
                <a:spcPts val="1920"/>
              </a:lnSpc>
            </a:pPr>
            <a:r>
              <a:rPr lang="ru" sz="1900" b="1" dirty="0">
                <a:latin typeface="Times New Roman"/>
              </a:rPr>
              <a:t>•	Адрес: </a:t>
            </a:r>
            <a:r>
              <a:rPr lang="ru" sz="1900" b="1" dirty="0" smtClean="0">
                <a:latin typeface="Times New Roman"/>
              </a:rPr>
              <a:t>601322</a:t>
            </a:r>
            <a:r>
              <a:rPr lang="ru" sz="1900" b="1" dirty="0">
                <a:latin typeface="Times New Roman"/>
              </a:rPr>
              <a:t>, Владимирская обл., Камешковский р-н,</a:t>
            </a:r>
          </a:p>
          <a:p>
            <a:pPr marL="1018032" marR="993648" indent="0" algn="ctr">
              <a:lnSpc>
                <a:spcPts val="1920"/>
              </a:lnSpc>
            </a:pPr>
            <a:r>
              <a:rPr lang="ru-RU" sz="1900" b="1" dirty="0">
                <a:latin typeface="Times New Roman"/>
              </a:rPr>
              <a:t>д</a:t>
            </a:r>
            <a:r>
              <a:rPr lang="ru" sz="1900" b="1" dirty="0">
                <a:latin typeface="Times New Roman"/>
              </a:rPr>
              <a:t>. </a:t>
            </a:r>
            <a:r>
              <a:rPr lang="ru" sz="1900" b="1" dirty="0" smtClean="0">
                <a:latin typeface="Times New Roman"/>
              </a:rPr>
              <a:t>Пенкино, </a:t>
            </a:r>
            <a:r>
              <a:rPr lang="ru" sz="1900" b="1" dirty="0">
                <a:latin typeface="Times New Roman"/>
              </a:rPr>
              <a:t>ул. </a:t>
            </a:r>
            <a:r>
              <a:rPr lang="ru" sz="1900" b="1" dirty="0" smtClean="0">
                <a:latin typeface="Times New Roman"/>
              </a:rPr>
              <a:t>Набереная, </a:t>
            </a:r>
            <a:r>
              <a:rPr lang="ru" sz="1900" b="1" dirty="0">
                <a:latin typeface="Times New Roman"/>
              </a:rPr>
              <a:t>д. </a:t>
            </a:r>
            <a:r>
              <a:rPr lang="ru" sz="1900" b="1" dirty="0" smtClean="0">
                <a:latin typeface="Times New Roman"/>
              </a:rPr>
              <a:t>6</a:t>
            </a:r>
            <a:endParaRPr lang="ru" sz="1900" b="1" dirty="0">
              <a:latin typeface="Times New Roman"/>
            </a:endParaRPr>
          </a:p>
          <a:p>
            <a:pPr marL="1018032" marR="993648" indent="0" algn="ctr">
              <a:lnSpc>
                <a:spcPts val="1920"/>
              </a:lnSpc>
            </a:pPr>
            <a:r>
              <a:rPr lang="ru" sz="1900" b="1" dirty="0" smtClean="0">
                <a:latin typeface="Times New Roman"/>
              </a:rPr>
              <a:t>Тел/факс </a:t>
            </a:r>
            <a:r>
              <a:rPr lang="ru" sz="1900" b="1" dirty="0">
                <a:latin typeface="Times New Roman"/>
              </a:rPr>
              <a:t>8(49248) </a:t>
            </a:r>
            <a:r>
              <a:rPr lang="ru" sz="1900" b="1" dirty="0" smtClean="0">
                <a:latin typeface="Times New Roman"/>
              </a:rPr>
              <a:t>2-13-73</a:t>
            </a:r>
            <a:endParaRPr lang="ru" sz="1900" b="1" dirty="0">
              <a:latin typeface="Times New Roman"/>
            </a:endParaRPr>
          </a:p>
          <a:p>
            <a:pPr marL="1018032" marR="993648" indent="0" algn="ctr">
              <a:lnSpc>
                <a:spcPts val="1920"/>
              </a:lnSpc>
            </a:pPr>
            <a:endParaRPr lang="ru" sz="1900" b="1" dirty="0">
              <a:latin typeface="Times New Roman"/>
            </a:endParaRPr>
          </a:p>
          <a:p>
            <a:pPr marL="210312" indent="0" algn="ctr"/>
            <a:r>
              <a:rPr lang="en-US" sz="1900" b="1" dirty="0">
                <a:latin typeface="Times New Roman"/>
              </a:rPr>
              <a:t>www: </a:t>
            </a:r>
            <a:r>
              <a:rPr lang="en-US" sz="1900" b="1" dirty="0" smtClean="0">
                <a:solidFill>
                  <a:srgbClr val="0070C0"/>
                </a:solidFill>
                <a:latin typeface="Times New Roman"/>
              </a:rPr>
              <a:t>http://penkino.ru</a:t>
            </a:r>
            <a:endParaRPr lang="en-US" sz="1900" b="1" u="sng" dirty="0">
              <a:solidFill>
                <a:srgbClr val="0070C0"/>
              </a:solidFill>
              <a:latin typeface="Times New Roman"/>
              <a:hlinkClick r:id="rId3"/>
            </a:endParaRPr>
          </a:p>
          <a:p>
            <a:pPr marL="210312" indent="0" algn="ctr"/>
            <a:r>
              <a:rPr lang="en-US" sz="1900" b="1" dirty="0">
                <a:latin typeface="Times New Roman"/>
              </a:rPr>
              <a:t>e-mail: </a:t>
            </a:r>
            <a:r>
              <a:rPr lang="en-GB" sz="1900" b="1" i="1" u="sng" dirty="0" smtClean="0">
                <a:solidFill>
                  <a:srgbClr val="0070C0"/>
                </a:solidFill>
                <a:latin typeface="Times New Roman"/>
              </a:rPr>
              <a:t>admpenkino@mail.ru</a:t>
            </a:r>
            <a:endParaRPr lang="ru-RU" sz="1900" b="1" i="1" u="sng" dirty="0">
              <a:solidFill>
                <a:srgbClr val="0070C0"/>
              </a:solidFill>
              <a:latin typeface="Times New Roman"/>
              <a:hlinkClick r:id="rId4"/>
            </a:endParaRPr>
          </a:p>
          <a:p>
            <a:pPr marL="210312" indent="0" algn="ctr"/>
            <a:endParaRPr lang="en-US" sz="1900" b="1" u="sng" dirty="0">
              <a:latin typeface="Times New Roman"/>
              <a:hlinkClick r:id="rId4"/>
            </a:endParaRPr>
          </a:p>
          <a:p>
            <a:pPr marL="6096" indent="0">
              <a:lnSpc>
                <a:spcPts val="1920"/>
              </a:lnSpc>
            </a:pPr>
            <a:r>
              <a:rPr lang="ru" sz="1900" b="1" dirty="0" smtClean="0">
                <a:latin typeface="Times New Roman"/>
              </a:rPr>
              <a:t>•</a:t>
            </a:r>
            <a:endParaRPr lang="ru" sz="1900" b="1" dirty="0">
              <a:latin typeface="Times New Roman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трелка вправо 8"/>
          <p:cNvSpPr/>
          <p:nvPr/>
        </p:nvSpPr>
        <p:spPr>
          <a:xfrm>
            <a:off x="505094" y="488465"/>
            <a:ext cx="6792686" cy="3784802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53007" y="293042"/>
            <a:ext cx="5037908" cy="39188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/>
            <a:r>
              <a:rPr lang="ru" sz="2800" b="1" dirty="0">
                <a:latin typeface="Times New Roman"/>
              </a:rPr>
              <a:t>Цели бюджета для граждан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9768" y="4485361"/>
            <a:ext cx="6023283" cy="205912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920"/>
              </a:lnSpc>
            </a:pPr>
            <a:r>
              <a:rPr lang="ru" dirty="0">
                <a:latin typeface="Times New Roman"/>
              </a:rPr>
              <a:t>Граждане - и как налогоплательщики, и как потребители общественных благ - должны быть уверены в том, что передаваемые ими в распоряжение государства средства используются прозрачно и эффективно, приносят конкретные результаты как для общества в целом, так и для каждой семьи, для каждого человека.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9768" y="6464808"/>
            <a:ext cx="8354568" cy="14630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229468" y="1619793"/>
            <a:ext cx="2095718" cy="152214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Раскрытие информации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местном бюджете</a:t>
            </a: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2593845" y="1619792"/>
            <a:ext cx="2095718" cy="1522149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власти и гражданина, общественный контроль</a:t>
            </a: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4958222" y="1619793"/>
            <a:ext cx="2095718" cy="152214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финансовой грамотности населения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231213" y="109632"/>
            <a:ext cx="5799473" cy="26212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/>
            <a:r>
              <a:rPr lang="ru" sz="2800" b="1" dirty="0">
                <a:latin typeface="Times New Roman"/>
              </a:rPr>
              <a:t>Что такое бюджетный процесс?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371780" y="1913550"/>
            <a:ext cx="3442498" cy="62092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>
            <a:noAutofit/>
          </a:bodyPr>
          <a:lstStyle/>
          <a:p>
            <a:pPr indent="0" algn="ctr">
              <a:lnSpc>
                <a:spcPts val="2136"/>
              </a:lnSpc>
            </a:pPr>
            <a:r>
              <a:rPr lang="ru" sz="1700" spc="-150" dirty="0">
                <a:latin typeface="Times New Roman"/>
              </a:rPr>
              <a:t>V.</a:t>
            </a:r>
            <a:r>
              <a:rPr lang="ru" sz="1700" dirty="0">
                <a:latin typeface="Times New Roman"/>
              </a:rPr>
              <a:t> Рассмотрение и утверждение отчета об исполнении бюджета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371780" y="2843854"/>
            <a:ext cx="3442498" cy="59725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>
            <a:noAutofit/>
          </a:bodyPr>
          <a:lstStyle/>
          <a:p>
            <a:pPr indent="0" algn="ctr"/>
            <a:r>
              <a:rPr lang="ru" sz="1700" spc="-150" dirty="0">
                <a:latin typeface="Times New Roman"/>
              </a:rPr>
              <a:t>IV.</a:t>
            </a:r>
            <a:r>
              <a:rPr lang="ru" sz="1700" dirty="0">
                <a:latin typeface="Times New Roman"/>
              </a:rPr>
              <a:t> Исполнение бюджета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371780" y="3756184"/>
            <a:ext cx="3520875" cy="60916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>
            <a:noAutofit/>
          </a:bodyPr>
          <a:lstStyle/>
          <a:p>
            <a:pPr indent="0" algn="ctr"/>
            <a:r>
              <a:rPr lang="ru" sz="1700" dirty="0">
                <a:latin typeface="Times New Roman"/>
              </a:rPr>
              <a:t>III. Утверждение проекта бюджета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371780" y="4678245"/>
            <a:ext cx="3520875" cy="63999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>
            <a:noAutofit/>
          </a:bodyPr>
          <a:lstStyle/>
          <a:p>
            <a:pPr indent="0" algn="ctr"/>
            <a:r>
              <a:rPr lang="ru" sz="1700" dirty="0">
                <a:latin typeface="Times New Roman"/>
              </a:rPr>
              <a:t>II. Рассмотрение проекта бюджета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371780" y="5636617"/>
            <a:ext cx="3520875" cy="63023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>
            <a:noAutofit/>
          </a:bodyPr>
          <a:lstStyle/>
          <a:p>
            <a:pPr indent="0" algn="ctr"/>
            <a:r>
              <a:rPr lang="ru" sz="1700" dirty="0">
                <a:latin typeface="Times New Roman"/>
              </a:rPr>
              <a:t>I. Разработка проекта бюджета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8528304" y="6498336"/>
            <a:ext cx="60960" cy="9753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/>
          </a:p>
        </p:txBody>
      </p:sp>
      <p:sp>
        <p:nvSpPr>
          <p:cNvPr id="22" name="TextBox 21"/>
          <p:cNvSpPr txBox="1"/>
          <p:nvPr/>
        </p:nvSpPr>
        <p:spPr>
          <a:xfrm>
            <a:off x="185492" y="654350"/>
            <a:ext cx="70339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процесс представляет собой деятельность по составлению проекта бюджета, его рассмотрению, утверждению, исполнению, составлению отчета об исполнении и его утверждению.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03132" y="1779389"/>
            <a:ext cx="923109" cy="4667261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Стадии бюджетного процесса</a:t>
            </a:r>
          </a:p>
        </p:txBody>
      </p:sp>
      <p:sp>
        <p:nvSpPr>
          <p:cNvPr id="25" name="Стрелка вправо 24"/>
          <p:cNvSpPr/>
          <p:nvPr/>
        </p:nvSpPr>
        <p:spPr>
          <a:xfrm>
            <a:off x="1605424" y="2045484"/>
            <a:ext cx="653142" cy="357052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1605424" y="2963953"/>
            <a:ext cx="653142" cy="357052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>
            <a:off x="1589857" y="3882240"/>
            <a:ext cx="653142" cy="357052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>
            <a:off x="1589857" y="4819714"/>
            <a:ext cx="653142" cy="357052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>
            <a:off x="1586702" y="5773209"/>
            <a:ext cx="653142" cy="357052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7481234" y="2596447"/>
            <a:ext cx="553998" cy="294220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" wrap="square" rtlCol="0" anchor="ctr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период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200182" y="2379889"/>
            <a:ext cx="529376" cy="150235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" wrap="square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год</a:t>
            </a:r>
          </a:p>
        </p:txBody>
      </p:sp>
      <p:sp>
        <p:nvSpPr>
          <p:cNvPr id="32" name="Правая фигурная скобка 31"/>
          <p:cNvSpPr/>
          <p:nvPr/>
        </p:nvSpPr>
        <p:spPr>
          <a:xfrm>
            <a:off x="6309275" y="1779389"/>
            <a:ext cx="1050039" cy="4551742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авая фигурная скобка 32"/>
          <p:cNvSpPr/>
          <p:nvPr/>
        </p:nvSpPr>
        <p:spPr>
          <a:xfrm>
            <a:off x="5804740" y="2780508"/>
            <a:ext cx="336110" cy="729046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86456" y="585851"/>
            <a:ext cx="3740736" cy="146367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anchor="ctr">
            <a:noAutofit/>
          </a:bodyPr>
          <a:lstStyle/>
          <a:p>
            <a:pPr indent="0" algn="ctr">
              <a:lnSpc>
                <a:spcPts val="2904"/>
              </a:lnSpc>
            </a:pPr>
            <a:r>
              <a:rPr lang="ru" sz="2700" b="1" dirty="0">
                <a:solidFill>
                  <a:schemeClr val="tx1"/>
                </a:solidFill>
                <a:latin typeface="Times New Roman"/>
              </a:rPr>
              <a:t>Возможности влияния гражданина на состав бюджета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513064" y="6477000"/>
            <a:ext cx="100584" cy="13411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/>
          </a:p>
        </p:txBody>
      </p:sp>
      <p:sp>
        <p:nvSpPr>
          <p:cNvPr id="5" name="Прямоугольник 4"/>
          <p:cNvSpPr/>
          <p:nvPr/>
        </p:nvSpPr>
        <p:spPr>
          <a:xfrm>
            <a:off x="378373" y="3434159"/>
            <a:ext cx="1954923" cy="170541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>
            <a:noAutofit/>
          </a:bodyPr>
          <a:lstStyle/>
          <a:p>
            <a:pPr indent="0" algn="ctr">
              <a:lnSpc>
                <a:spcPts val="2496"/>
              </a:lnSpc>
            </a:pPr>
            <a:r>
              <a:rPr lang="ru" b="1" dirty="0">
                <a:latin typeface="Times New Roman"/>
              </a:rPr>
              <a:t>Публичные слушания</a:t>
            </a:r>
          </a:p>
          <a:p>
            <a:pPr indent="0" algn="ctr">
              <a:lnSpc>
                <a:spcPts val="2496"/>
              </a:lnSpc>
            </a:pPr>
            <a:r>
              <a:rPr lang="ru" b="1" dirty="0">
                <a:latin typeface="Times New Roman"/>
              </a:rPr>
              <a:t>по проекту бюджета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927133" y="3444669"/>
            <a:ext cx="1954923" cy="170541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>
            <a:noAutofit/>
          </a:bodyPr>
          <a:lstStyle/>
          <a:p>
            <a:pPr indent="0" algn="ctr"/>
            <a:r>
              <a:rPr lang="ru" b="1" dirty="0">
                <a:latin typeface="Times New Roman"/>
              </a:rPr>
              <a:t>Публичные</a:t>
            </a:r>
          </a:p>
          <a:p>
            <a:pPr indent="0" algn="ctr">
              <a:lnSpc>
                <a:spcPts val="2496"/>
              </a:lnSpc>
            </a:pPr>
            <a:r>
              <a:rPr lang="ru" b="1" dirty="0">
                <a:latin typeface="Times New Roman"/>
              </a:rPr>
              <a:t>слушания по отчету об исполнении бюджета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386554" y="3444669"/>
            <a:ext cx="1954923" cy="170541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>
            <a:noAutofit/>
          </a:bodyPr>
          <a:lstStyle/>
          <a:p>
            <a:pPr indent="0" algn="ctr">
              <a:lnSpc>
                <a:spcPts val="2472"/>
              </a:lnSpc>
            </a:pPr>
            <a:r>
              <a:rPr lang="ru" b="1" dirty="0">
                <a:latin typeface="Times New Roman"/>
              </a:rPr>
              <a:t>Публичные обсуждения целевых программ</a:t>
            </a:r>
          </a:p>
        </p:txBody>
      </p:sp>
      <p:sp>
        <p:nvSpPr>
          <p:cNvPr id="8" name="Стрелка вправо 7"/>
          <p:cNvSpPr/>
          <p:nvPr/>
        </p:nvSpPr>
        <p:spPr>
          <a:xfrm rot="7287236">
            <a:off x="1412257" y="2552763"/>
            <a:ext cx="1150883" cy="287562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rot="5400000">
            <a:off x="3409221" y="2579038"/>
            <a:ext cx="1150883" cy="287562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3517499">
            <a:off x="5269552" y="2547509"/>
            <a:ext cx="1150883" cy="287562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2966" y="286297"/>
            <a:ext cx="7993117" cy="146367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anchor="ctr">
            <a:noAutofit/>
          </a:bodyPr>
          <a:lstStyle/>
          <a:p>
            <a:pPr indent="0" algn="ctr">
              <a:lnSpc>
                <a:spcPts val="2904"/>
              </a:lnSpc>
            </a:pPr>
            <a:r>
              <a:rPr lang="ru-RU" sz="2700" b="1" dirty="0">
                <a:solidFill>
                  <a:schemeClr val="tx1"/>
                </a:solidFill>
                <a:latin typeface="Times New Roman"/>
              </a:rPr>
              <a:t>Основы формирования проекта бюджета муниципального образования </a:t>
            </a:r>
          </a:p>
          <a:p>
            <a:pPr indent="0" algn="ctr">
              <a:lnSpc>
                <a:spcPts val="2904"/>
              </a:lnSpc>
            </a:pPr>
            <a:r>
              <a:rPr lang="ru-RU" sz="2700" b="1" dirty="0" smtClean="0">
                <a:solidFill>
                  <a:schemeClr val="tx1"/>
                </a:solidFill>
                <a:latin typeface="Times New Roman"/>
              </a:rPr>
              <a:t>Пенкинское</a:t>
            </a:r>
            <a:endParaRPr lang="ru-RU" sz="2700" b="1" dirty="0">
              <a:solidFill>
                <a:schemeClr val="tx1"/>
              </a:solidFill>
              <a:latin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92340" y="6477000"/>
            <a:ext cx="100584" cy="13411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/>
          </a:p>
        </p:txBody>
      </p:sp>
      <p:sp>
        <p:nvSpPr>
          <p:cNvPr id="5" name="Прямоугольник 4"/>
          <p:cNvSpPr/>
          <p:nvPr/>
        </p:nvSpPr>
        <p:spPr>
          <a:xfrm>
            <a:off x="189183" y="2740477"/>
            <a:ext cx="1655379" cy="392833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>
            <a:noAutofit/>
          </a:bodyPr>
          <a:lstStyle/>
          <a:p>
            <a:pPr indent="0" algn="ctr">
              <a:lnSpc>
                <a:spcPts val="2496"/>
              </a:lnSpc>
            </a:pPr>
            <a:r>
              <a:rPr lang="ru-RU" sz="1600" b="1" dirty="0">
                <a:latin typeface="Times New Roman"/>
              </a:rPr>
              <a:t>Послание</a:t>
            </a:r>
          </a:p>
          <a:p>
            <a:pPr indent="0" algn="ctr">
              <a:lnSpc>
                <a:spcPts val="2496"/>
              </a:lnSpc>
            </a:pPr>
            <a:r>
              <a:rPr lang="ru-RU" sz="1600" b="1" dirty="0">
                <a:latin typeface="Times New Roman"/>
              </a:rPr>
              <a:t>Президента РФ Федеральному Собранию</a:t>
            </a:r>
          </a:p>
        </p:txBody>
      </p:sp>
      <p:sp>
        <p:nvSpPr>
          <p:cNvPr id="9" name="Стрелка вправо 8"/>
          <p:cNvSpPr/>
          <p:nvPr/>
        </p:nvSpPr>
        <p:spPr>
          <a:xfrm rot="5400000">
            <a:off x="2324089" y="2071846"/>
            <a:ext cx="737723" cy="289684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933899" y="2703691"/>
            <a:ext cx="1655379" cy="392833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>
            <a:noAutofit/>
          </a:bodyPr>
          <a:lstStyle/>
          <a:p>
            <a:pPr indent="0" algn="ctr">
              <a:lnSpc>
                <a:spcPts val="2496"/>
              </a:lnSpc>
            </a:pPr>
            <a:r>
              <a:rPr lang="ru-RU" sz="1600" b="1" dirty="0">
                <a:latin typeface="Times New Roman"/>
              </a:rPr>
              <a:t>Концепция</a:t>
            </a:r>
          </a:p>
          <a:p>
            <a:pPr indent="0" algn="ctr">
              <a:lnSpc>
                <a:spcPts val="2496"/>
              </a:lnSpc>
            </a:pPr>
            <a:r>
              <a:rPr lang="ru-RU" sz="1600" b="1" dirty="0">
                <a:latin typeface="Times New Roman"/>
              </a:rPr>
              <a:t>повышения эффективности бюджетных</a:t>
            </a:r>
          </a:p>
          <a:p>
            <a:pPr indent="0" algn="ctr">
              <a:lnSpc>
                <a:spcPts val="2496"/>
              </a:lnSpc>
            </a:pPr>
            <a:r>
              <a:rPr lang="ru-RU" sz="1600" b="1" dirty="0">
                <a:latin typeface="Times New Roman"/>
              </a:rPr>
              <a:t>расходов</a:t>
            </a:r>
          </a:p>
          <a:p>
            <a:pPr indent="0" algn="ctr">
              <a:lnSpc>
                <a:spcPts val="2496"/>
              </a:lnSpc>
            </a:pPr>
            <a:r>
              <a:rPr lang="ru-RU" sz="1600" b="1" dirty="0">
                <a:latin typeface="Times New Roman"/>
              </a:rPr>
              <a:t>в 2024-2026 годах</a:t>
            </a:r>
          </a:p>
          <a:p>
            <a:pPr indent="0" algn="ctr">
              <a:lnSpc>
                <a:spcPts val="2496"/>
              </a:lnSpc>
            </a:pPr>
            <a:endParaRPr lang="ru-RU" sz="1600" b="1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683873" y="2703690"/>
            <a:ext cx="1655379" cy="392833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>
            <a:noAutofit/>
          </a:bodyPr>
          <a:lstStyle/>
          <a:p>
            <a:pPr indent="0" algn="ctr">
              <a:lnSpc>
                <a:spcPts val="2496"/>
              </a:lnSpc>
            </a:pPr>
            <a:r>
              <a:rPr lang="ru-RU" sz="1600" b="1" dirty="0">
                <a:latin typeface="Times New Roman"/>
              </a:rPr>
              <a:t>Прогноз</a:t>
            </a:r>
          </a:p>
          <a:p>
            <a:pPr indent="0" algn="ctr">
              <a:lnSpc>
                <a:spcPts val="2496"/>
              </a:lnSpc>
            </a:pPr>
            <a:r>
              <a:rPr lang="ru-RU" sz="1600" b="1" dirty="0">
                <a:latin typeface="Times New Roman"/>
              </a:rPr>
              <a:t>социально- экономического</a:t>
            </a:r>
          </a:p>
          <a:p>
            <a:pPr indent="0" algn="ctr">
              <a:lnSpc>
                <a:spcPts val="2496"/>
              </a:lnSpc>
            </a:pPr>
            <a:r>
              <a:rPr lang="ru-RU" sz="1600" b="1" dirty="0">
                <a:latin typeface="Times New Roman"/>
              </a:rPr>
              <a:t>развития муниципального образования </a:t>
            </a:r>
            <a:r>
              <a:rPr lang="ru-RU" sz="1600" b="1" dirty="0" smtClean="0">
                <a:latin typeface="Times New Roman"/>
              </a:rPr>
              <a:t>Пенкинское </a:t>
            </a:r>
            <a:r>
              <a:rPr lang="ru-RU" sz="1600" b="1" dirty="0">
                <a:latin typeface="Times New Roman"/>
              </a:rPr>
              <a:t>Камешковского района</a:t>
            </a:r>
          </a:p>
          <a:p>
            <a:pPr indent="0" algn="ctr">
              <a:lnSpc>
                <a:spcPts val="2496"/>
              </a:lnSpc>
            </a:pPr>
            <a:r>
              <a:rPr lang="ru-RU" sz="1600" b="1" dirty="0">
                <a:latin typeface="Times New Roman"/>
              </a:rPr>
              <a:t>на период</a:t>
            </a:r>
          </a:p>
          <a:p>
            <a:pPr indent="0" algn="ctr">
              <a:lnSpc>
                <a:spcPts val="2496"/>
              </a:lnSpc>
            </a:pPr>
            <a:r>
              <a:rPr lang="ru-RU" sz="1600" b="1" dirty="0">
                <a:latin typeface="Times New Roman"/>
              </a:rPr>
              <a:t>до 2026 года</a:t>
            </a:r>
          </a:p>
          <a:p>
            <a:pPr indent="0" algn="ctr">
              <a:lnSpc>
                <a:spcPts val="2496"/>
              </a:lnSpc>
            </a:pPr>
            <a:endParaRPr lang="ru-RU" sz="1600" b="1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418079" y="2687926"/>
            <a:ext cx="1655379" cy="392833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>
            <a:noAutofit/>
          </a:bodyPr>
          <a:lstStyle/>
          <a:p>
            <a:pPr indent="0" algn="ctr"/>
            <a:r>
              <a:rPr lang="ru-RU" sz="1600" b="1" dirty="0">
                <a:latin typeface="Times New Roman"/>
              </a:rPr>
              <a:t>Исходные данные для составления проекта областного бюджета на 2024 год и  на плановый период 2025 и 2026 годов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152285" y="2740476"/>
            <a:ext cx="1890471" cy="392833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>
            <a:noAutofit/>
          </a:bodyPr>
          <a:lstStyle/>
          <a:p>
            <a:pPr indent="0" algn="ctr">
              <a:lnSpc>
                <a:spcPts val="2496"/>
              </a:lnSpc>
            </a:pPr>
            <a:r>
              <a:rPr lang="ru-RU" sz="1600" b="1" dirty="0">
                <a:latin typeface="Times New Roman"/>
              </a:rPr>
              <a:t>Исходные данные для составления проекта бюджета муниципального образования </a:t>
            </a:r>
            <a:r>
              <a:rPr lang="ru-RU" sz="1600" b="1" dirty="0" smtClean="0">
                <a:latin typeface="Times New Roman"/>
              </a:rPr>
              <a:t>Пенкинское</a:t>
            </a:r>
            <a:endParaRPr lang="ru-RU" sz="1600" b="1" dirty="0">
              <a:latin typeface="Times New Roman"/>
            </a:endParaRPr>
          </a:p>
          <a:p>
            <a:pPr indent="0" algn="ctr">
              <a:lnSpc>
                <a:spcPts val="2496"/>
              </a:lnSpc>
            </a:pPr>
            <a:r>
              <a:rPr lang="ru-RU" sz="1600" b="1" dirty="0">
                <a:latin typeface="Times New Roman"/>
              </a:rPr>
              <a:t>на 2024 год и на плановый</a:t>
            </a:r>
          </a:p>
          <a:p>
            <a:pPr indent="0" algn="ctr">
              <a:lnSpc>
                <a:spcPts val="2496"/>
              </a:lnSpc>
            </a:pPr>
            <a:r>
              <a:rPr lang="ru-RU" sz="1600" b="1" dirty="0">
                <a:latin typeface="Times New Roman"/>
              </a:rPr>
              <a:t>период</a:t>
            </a:r>
          </a:p>
          <a:p>
            <a:pPr indent="0" algn="ctr">
              <a:lnSpc>
                <a:spcPts val="2496"/>
              </a:lnSpc>
            </a:pPr>
            <a:r>
              <a:rPr lang="ru-RU" sz="1600" b="1" dirty="0">
                <a:latin typeface="Times New Roman"/>
              </a:rPr>
              <a:t>2025 и 2026</a:t>
            </a:r>
          </a:p>
          <a:p>
            <a:pPr indent="0" algn="ctr">
              <a:lnSpc>
                <a:spcPts val="2496"/>
              </a:lnSpc>
            </a:pPr>
            <a:r>
              <a:rPr lang="ru-RU" sz="1600" b="1" dirty="0">
                <a:latin typeface="Times New Roman"/>
              </a:rPr>
              <a:t>годов</a:t>
            </a:r>
          </a:p>
        </p:txBody>
      </p:sp>
      <p:sp>
        <p:nvSpPr>
          <p:cNvPr id="15" name="Стрелка вправо 14"/>
          <p:cNvSpPr/>
          <p:nvPr/>
        </p:nvSpPr>
        <p:spPr>
          <a:xfrm rot="5400000">
            <a:off x="631925" y="2098123"/>
            <a:ext cx="737723" cy="289684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5400000">
            <a:off x="5834545" y="2050827"/>
            <a:ext cx="737723" cy="289684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5400000">
            <a:off x="4142381" y="2077104"/>
            <a:ext cx="737723" cy="289684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5400000">
            <a:off x="7595028" y="2061339"/>
            <a:ext cx="737723" cy="289684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_1055-2316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55069" y="319176"/>
            <a:ext cx="8751504" cy="631453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270746" y="220716"/>
            <a:ext cx="8605240" cy="644809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R="3048" indent="0" algn="ctr"/>
            <a:r>
              <a:rPr lang="ru" b="1" dirty="0">
                <a:latin typeface="Times New Roman"/>
              </a:rPr>
              <a:t>Основные направления налоговой политики муниципального образования </a:t>
            </a:r>
            <a:r>
              <a:rPr lang="ru" b="1" dirty="0" smtClean="0">
                <a:latin typeface="Times New Roman"/>
              </a:rPr>
              <a:t>Пенкинское </a:t>
            </a:r>
            <a:r>
              <a:rPr lang="ru" b="1" dirty="0">
                <a:latin typeface="Times New Roman"/>
              </a:rPr>
              <a:t>Камешковского района  на 2024-2026 годы</a:t>
            </a:r>
          </a:p>
          <a:p>
            <a:pPr marR="6096" indent="0" algn="ctr"/>
            <a:r>
              <a:rPr lang="ru" b="1" dirty="0">
                <a:latin typeface="Times New Roman"/>
              </a:rPr>
              <a:t>на 2021 -2023 годы</a:t>
            </a:r>
          </a:p>
          <a:p>
            <a:pPr marR="6096" indent="0" algn="ctr"/>
            <a:endParaRPr lang="ru" b="1" dirty="0">
              <a:latin typeface="Times New Roman"/>
            </a:endParaRPr>
          </a:p>
          <a:p>
            <a:pPr marR="6096" indent="0" algn="ctr"/>
            <a:endParaRPr lang="ru" b="1" dirty="0">
              <a:latin typeface="Times New Roman"/>
            </a:endParaRPr>
          </a:p>
          <a:p>
            <a:pPr marR="6096" indent="0" algn="ctr"/>
            <a:endParaRPr lang="ru" sz="1200" b="1" dirty="0"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10016" y="6477000"/>
            <a:ext cx="100584" cy="13411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/>
          </a:p>
        </p:txBody>
      </p:sp>
      <p:sp>
        <p:nvSpPr>
          <p:cNvPr id="65538" name="AutoShape 2" descr="https://image.freepik.com/free-vector/_1055-231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5540" name="AutoShape 4" descr="https://image.freepik.com/free-vector/_1055-231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5542" name="AutoShape 6" descr="https://image.freepik.com/free-vector/_1055-231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0" y="931653"/>
            <a:ext cx="9071714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0"/>
            <a:ext cx="6399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0" y="0"/>
            <a:ext cx="63991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11" name="Рисунок 10" descr="_1055-2316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41871" y="855768"/>
            <a:ext cx="8669215" cy="564854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439946" y="1100734"/>
            <a:ext cx="8551617" cy="6324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Основные направления налоговой политики муниципального образования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Пенкинское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Камешковского района  на 2024 год и на плановый период 2025 и 2026 годов разработаны в соответствии со </a:t>
            </a:r>
            <a:r>
              <a:rPr lang="ru-RU" sz="11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статьей 172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Бюджетного кодекса Российской Федерации, Посланием Президента Российской Федерации Федеральному, Указом Президента Российской Федерации от 07 мая 2018 года № 204 «О национальных целях и стратегических задачах развития Российской Федерации на период до 2024 года»,  Положением о бюджетном процессе в муниципальном образовании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Пенкинское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Камешковского района.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Основополагающими целями при разработке основных направлений налоговой политики являются повышение налогового потенциала, улучшение администрирование платежей и увеличение собираемости налогов в муниципальном образовании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Пенкинское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Камешковского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района.       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Формирование налоговой политики муниципального образования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Пенкинское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Камешковского района и среднесрочную перспективу до 2026 года будет осуществляться на основе показателей прогноза социально-экономического развития муниципального образования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Пенкинское 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2024-2026 годы..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Приоритетами налоговой политики муниципального образования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Пенкинское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Камешковского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 в среднесрочной перспективе являются дальнейшее повышение эффективности налоговой системы без роста существующей налоговой нагрузки на экономику по основным видам налогов, а также совершенствование и оптимизация системы налогового администрирования, стимулирование развития малого и среднего предпринимательства через специальные налоговые режимы, сохранение эффективных налоговых льгот. 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Основными задачами в среднесрочной перспективе являются:</a:t>
            </a:r>
          </a:p>
          <a:p>
            <a:pPr lvl="0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повышение реалистичности прогнозирования и минимизация рисков несбалансированности при бюджетном планировании;</a:t>
            </a:r>
          </a:p>
          <a:p>
            <a:pPr lvl="0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укрепление доходной базы бюджета поселения за счет наращивания стабильных доходных источников и мобилизации в бюджет имеющихся резервов;</a:t>
            </a:r>
          </a:p>
          <a:p>
            <a:pPr lvl="0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прозрачной системы регулирования неналоговых платежей;</a:t>
            </a:r>
          </a:p>
          <a:p>
            <a:pPr lvl="0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стимулирование инвестиционной деятельности;</a:t>
            </a:r>
          </a:p>
          <a:p>
            <a:pPr lvl="0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поддержка субъектов малого и среднего предпринимательства.</a:t>
            </a:r>
          </a:p>
          <a:p>
            <a:pPr marL="0" marR="0" lvl="0" indent="4476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76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76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>
              <a:latin typeface="Arial" pitchFamily="34" charset="0"/>
              <a:cs typeface="Arial" pitchFamily="34" charset="0"/>
            </a:endParaRPr>
          </a:p>
          <a:p>
            <a:pPr marL="0" marR="0" lvl="0" indent="4476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76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>
              <a:latin typeface="Arial" pitchFamily="34" charset="0"/>
              <a:cs typeface="Arial" pitchFamily="34" charset="0"/>
            </a:endParaRPr>
          </a:p>
          <a:p>
            <a:pPr marL="0" marR="0" lvl="0" indent="4476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76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>
              <a:latin typeface="Arial" pitchFamily="34" charset="0"/>
              <a:cs typeface="Arial" pitchFamily="34" charset="0"/>
            </a:endParaRPr>
          </a:p>
          <a:p>
            <a:pPr marL="0" marR="0" lvl="0" indent="4476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76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>
              <a:latin typeface="Arial" pitchFamily="34" charset="0"/>
              <a:cs typeface="Arial" pitchFamily="34" charset="0"/>
            </a:endParaRPr>
          </a:p>
          <a:p>
            <a:pPr marL="0" marR="0" lvl="0" indent="4476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76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>
              <a:latin typeface="Arial" pitchFamily="34" charset="0"/>
              <a:cs typeface="Arial" pitchFamily="34" charset="0"/>
            </a:endParaRPr>
          </a:p>
          <a:p>
            <a:pPr marL="0" marR="0" lvl="0" indent="4476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76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_1055-2316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3310" y="242722"/>
            <a:ext cx="8751504" cy="64103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268014" y="1135118"/>
            <a:ext cx="8639503" cy="488731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R="6096" indent="0" algn="just">
              <a:lnSpc>
                <a:spcPts val="1440"/>
              </a:lnSpc>
            </a:pPr>
            <a:endParaRPr lang="ru" sz="1200" dirty="0"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750808" y="6477000"/>
            <a:ext cx="100584" cy="13411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/>
          </a:p>
        </p:txBody>
      </p:sp>
      <p:sp>
        <p:nvSpPr>
          <p:cNvPr id="6" name="Прямоугольник 5"/>
          <p:cNvSpPr/>
          <p:nvPr/>
        </p:nvSpPr>
        <p:spPr>
          <a:xfrm>
            <a:off x="471208" y="1212515"/>
            <a:ext cx="817784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 dirty="0"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 dirty="0"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 dirty="0"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 dirty="0"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 dirty="0"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 dirty="0"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 dirty="0"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 dirty="0"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 dirty="0"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 dirty="0"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 dirty="0"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 dirty="0"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422694" y="1139419"/>
            <a:ext cx="8445261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Основными направлениями, по которым предполагается реализовать налоговую политику, являются:</a:t>
            </a:r>
          </a:p>
          <a:p>
            <a:pPr lvl="0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повышение уровня ответственности главных администраторов доходов за выполнение плановых показателей поступления доходов в бюджет поселения;</a:t>
            </a:r>
          </a:p>
          <a:p>
            <a:pPr lvl="0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осуществление содействия среднему и малому бизнесу для развития предпринимательской деятельности;</a:t>
            </a:r>
          </a:p>
          <a:p>
            <a:pPr lvl="0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выявление и пресечение схем минимизации налогов, совершенствование методов контроля легализации «теневой» заработной платы;</a:t>
            </a:r>
          </a:p>
          <a:p>
            <a:pPr lvl="0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усиление работы администраторов по неплатежам в местный бюджет;</a:t>
            </a:r>
          </a:p>
          <a:p>
            <a:pPr lvl="0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обеспечение бюджетной, экономической и   социальной        эффективности; </a:t>
            </a:r>
          </a:p>
          <a:p>
            <a:pPr lvl="0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установленных на местном уровне налоговых льгот и отмены неэффективных налоговых льгот;</a:t>
            </a:r>
          </a:p>
          <a:p>
            <a:pPr lvl="0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совершенствование   управления   муниципальной собственностью путем: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повышения эффективности управления муниципальным имуществом и земельными участками;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обеспечения сохранности муниципального имущества;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расширение налоговой базы по имущественным налогам путем выявления и включения в налогооблагаемую базу недвижимого имущества и земельных участков, которые до настоящего времени не зарегистрированы.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Увеличение доходного потенциала напрямую зависит от конструктивного взаимодействия и скоординированных действий органов государственной власти и органов местного самоуправления с администраторами доходов, осуществление которого будет продолжено в рамках деятельности межведомственных рабочих групп по контролю за своевременностью и полнотой перечисления денежных средств в бюджет поселения, а так же в рамках работы по легализации объектов налогообложения.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При формировании основных направлений налоговой политики муниципального образования учтены изменения в налоговое и бюджетное законодательство, вносимые и планируемые к принятию на федеральном и региональном уровнях.</a:t>
            </a:r>
          </a:p>
          <a:p>
            <a:r>
              <a:rPr lang="ru-RU" sz="1050" dirty="0"/>
              <a:t> 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3164</TotalTime>
  <Words>2075</Words>
  <Application>Microsoft Office PowerPoint</Application>
  <PresentationFormat>Экран (4:3)</PresentationFormat>
  <Paragraphs>560</Paragraphs>
  <Slides>36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Динамика поступления доходов в бюджет муниципального образования Пенкинское в 2022-2026 годах  (млн. рублей)</vt:lpstr>
      <vt:lpstr>Структура доходов бюджета муниципального образования Пенкинское в 2022-2026 годах (млн. рублей)</vt:lpstr>
      <vt:lpstr>Структура налоговых и неналоговых доходов бюджета муниципального образования  Пенкинское в 2022-2026 годах</vt:lpstr>
      <vt:lpstr>Структура налоговых доходов бюджета муниципального образования Пенкинское в 2024-2026 годах</vt:lpstr>
      <vt:lpstr>Презентация PowerPoint</vt:lpstr>
      <vt:lpstr>Структура и динамика  межбюджетных трансфертов в 2022-2026  годах</vt:lpstr>
      <vt:lpstr>Презентация PowerPoint</vt:lpstr>
      <vt:lpstr>Презентация PowerPoint</vt:lpstr>
      <vt:lpstr>Динамика расходов бюджета муниципального образования Пенкинское  в 2022-2026 годах, млн. рублей</vt:lpstr>
      <vt:lpstr>Структура расходов бюджета муниципального образования Пенкинское на 2024 год, млн. рублей</vt:lpstr>
      <vt:lpstr>Структура расходов бюджета муниципального образования Пенкинское на социальную сферу  на 2024 год, млн. рублей</vt:lpstr>
      <vt:lpstr>Динамика расходов бюджета муниципального образования Пенкинское на общегосударственные вопросы в 2022-2026 годах, млн. рублей</vt:lpstr>
      <vt:lpstr>Презентация PowerPoint</vt:lpstr>
      <vt:lpstr>Динамика расходов бюджета муниципального образования Пенкинское на национальную безопасность и правоохранительную деятельность  в 2022-2026 годах, тыс. рублей</vt:lpstr>
      <vt:lpstr>Презентация PowerPoint</vt:lpstr>
      <vt:lpstr>Презентация PowerPoint</vt:lpstr>
      <vt:lpstr>Динамика расходов бюджета муниципального образования Пенкинское на жилищно-коммунальное хозяйство в 2022-2026 годах, млн. рублей</vt:lpstr>
      <vt:lpstr>Презентация PowerPoint</vt:lpstr>
      <vt:lpstr>Презентация PowerPoint</vt:lpstr>
      <vt:lpstr>Динамика расходов бюджета муниципального образования Пенкинское на культуру, кинематографию в 2022-2026 годах, млн. рублей</vt:lpstr>
      <vt:lpstr>Динамика расходов бюджета муниципального образования Пенкинское на социальную политику в 2022-2026 годах, тыс. рублей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Финасовое управление</dc:creator>
  <cp:lastModifiedBy>Елена Подкуйко</cp:lastModifiedBy>
  <cp:revision>323</cp:revision>
  <cp:lastPrinted>2020-04-15T08:34:56Z</cp:lastPrinted>
  <dcterms:modified xsi:type="dcterms:W3CDTF">2024-11-01T18:38:25Z</dcterms:modified>
</cp:coreProperties>
</file>