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  <p:sldId id="271" r:id="rId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B4E3"/>
    <a:srgbClr val="DCE6F2"/>
    <a:srgbClr val="D7E4B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6" d="100"/>
          <a:sy n="136" d="100"/>
        </p:scale>
        <p:origin x="-942" y="-402"/>
      </p:cViewPr>
      <p:guideLst>
        <p:guide orient="horz" pos="1076"/>
        <p:guide orient="horz" pos="2164"/>
        <p:guide pos="383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92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50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9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40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4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54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2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4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13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6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41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>
            <a:off x="179512" y="4182671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179512" y="3517969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79512" y="2866431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324544" y="-164554"/>
            <a:ext cx="10297144" cy="86409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2279"/>
            <a:ext cx="9144000" cy="27123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ПОДАЧИ</a:t>
            </a:r>
            <a:r>
              <a:rPr lang="ru-RU" altLang="ru-RU" sz="2400" dirty="0" smtClean="0">
                <a:solidFill>
                  <a:srgbClr val="002060"/>
                </a:solidFill>
                <a:latin typeface="Franklin Gothic Medium Cond" pitchFamily="34" charset="0"/>
                <a:cs typeface="Times New Roman" pitchFamily="18" charset="0"/>
              </a:rPr>
              <a:t> ЗАЯВЛЕНИЯ ПО МЕСТУ НАХОЖДЕНИЯ</a:t>
            </a:r>
          </a:p>
        </p:txBody>
      </p:sp>
      <p:sp>
        <p:nvSpPr>
          <p:cNvPr id="70" name="Прямоугольник 72"/>
          <p:cNvSpPr>
            <a:spLocks noChangeArrowheads="1"/>
          </p:cNvSpPr>
          <p:nvPr/>
        </p:nvSpPr>
        <p:spPr bwMode="auto">
          <a:xfrm>
            <a:off x="1858440" y="3298581"/>
            <a:ext cx="7034040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87" tIns="34195" rIns="68387" bIns="34195" anchor="ctr">
            <a:noAutofit/>
          </a:bodyPr>
          <a:lstStyle/>
          <a:p>
            <a:pPr algn="ctr" defTabSz="801688">
              <a:lnSpc>
                <a:spcPts val="1200"/>
              </a:lnSpc>
            </a:pP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За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 20–5 дней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голосования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с 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25 февраля по 12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марта </a:t>
            </a: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(в любую УИК)</a:t>
            </a:r>
          </a:p>
        </p:txBody>
      </p:sp>
      <p:sp>
        <p:nvSpPr>
          <p:cNvPr id="71" name="Прямоугольник 46"/>
          <p:cNvSpPr>
            <a:spLocks noChangeArrowheads="1"/>
          </p:cNvSpPr>
          <p:nvPr/>
        </p:nvSpPr>
        <p:spPr bwMode="auto">
          <a:xfrm>
            <a:off x="1858440" y="2643758"/>
            <a:ext cx="7034040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87" tIns="34195" rIns="68387" bIns="34195" anchor="ctr">
            <a:noAutofit/>
          </a:bodyPr>
          <a:lstStyle/>
          <a:p>
            <a:pPr algn="ctr" defTabSz="801688">
              <a:lnSpc>
                <a:spcPts val="1200"/>
              </a:lnSpc>
            </a:pP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За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45–5 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дней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дня голосования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с 31 января по 12 марта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(в любую ТИК)</a:t>
            </a:r>
            <a:endParaRPr lang="ru-RU" altLang="ru-RU" sz="1400" dirty="0"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11560" y="2643758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11560" y="3298581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76" name="TextBox 111"/>
          <p:cNvSpPr txBox="1">
            <a:spLocks noChangeArrowheads="1"/>
          </p:cNvSpPr>
          <p:nvPr/>
        </p:nvSpPr>
        <p:spPr bwMode="auto">
          <a:xfrm>
            <a:off x="467544" y="1037637"/>
            <a:ext cx="3096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7136" tIns="53569" rIns="107136" bIns="53569" anchor="ctr">
            <a:noAutofit/>
          </a:bodyPr>
          <a:lstStyle/>
          <a:p>
            <a:pPr algn="ctr" defTabSz="1066800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Информационно-справочная служба </a:t>
            </a:r>
            <a:endParaRPr lang="ru-RU" altLang="ru-RU" sz="1100" dirty="0" smtClean="0">
              <a:latin typeface="Franklin Gothic Book" pitchFamily="34" charset="0"/>
              <a:cs typeface="Times New Roman" pitchFamily="18" charset="0"/>
            </a:endParaRPr>
          </a:p>
          <a:p>
            <a:pPr algn="ctr" defTabSz="1066800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ЦИК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77" name="TextBox 111"/>
          <p:cNvSpPr txBox="1">
            <a:spLocks noChangeArrowheads="1"/>
          </p:cNvSpPr>
          <p:nvPr/>
        </p:nvSpPr>
        <p:spPr bwMode="auto">
          <a:xfrm>
            <a:off x="5508104" y="1037637"/>
            <a:ext cx="3096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107136" tIns="53569" rIns="107136" bIns="53569" anchor="ctr">
            <a:noAutofit/>
          </a:bodyPr>
          <a:lstStyle/>
          <a:p>
            <a:pPr algn="ctr" defTabSz="1066800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Карта с адресами УИК и ТИК </a:t>
            </a:r>
            <a:br>
              <a:rPr lang="ru-RU" altLang="ru-RU" sz="1100" dirty="0">
                <a:latin typeface="Franklin Gothic Book" pitchFamily="34" charset="0"/>
                <a:cs typeface="Times New Roman" pitchFamily="18" charset="0"/>
              </a:rPr>
            </a:b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на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сайтах 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ЦИК России и ИКСРФ </a:t>
            </a:r>
          </a:p>
        </p:txBody>
      </p:sp>
      <p:cxnSp>
        <p:nvCxnSpPr>
          <p:cNvPr id="80" name="Прямая со стрелкой 79"/>
          <p:cNvCxnSpPr>
            <a:stCxn id="76" idx="3"/>
            <a:endCxn id="77" idx="1"/>
          </p:cNvCxnSpPr>
          <p:nvPr/>
        </p:nvCxnSpPr>
        <p:spPr>
          <a:xfrm>
            <a:off x="3563544" y="1379637"/>
            <a:ext cx="19445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48" descr="radacina-men-in-black-2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341033" y="699678"/>
            <a:ext cx="461935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611560" y="3953404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МФЦ</a:t>
            </a:r>
            <a:r>
              <a:rPr lang="ru-RU" sz="1600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11560" y="4608227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ЕПГУ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6" name="Прямоугольник 46"/>
          <p:cNvSpPr>
            <a:spLocks noChangeArrowheads="1"/>
          </p:cNvSpPr>
          <p:nvPr/>
        </p:nvSpPr>
        <p:spPr bwMode="auto">
          <a:xfrm>
            <a:off x="1858440" y="3953403"/>
            <a:ext cx="7034040" cy="1086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87" tIns="34195" rIns="68387" bIns="34195" anchor="ctr">
            <a:noAutofit/>
          </a:bodyPr>
          <a:lstStyle/>
          <a:p>
            <a:pPr algn="ctr" defTabSz="801688">
              <a:lnSpc>
                <a:spcPct val="150000"/>
              </a:lnSpc>
            </a:pPr>
            <a:r>
              <a:rPr lang="ru-RU" altLang="ru-RU" sz="1600" dirty="0">
                <a:latin typeface="Franklin Gothic Book" pitchFamily="34" charset="0"/>
                <a:cs typeface="Times New Roman" pitchFamily="18" charset="0"/>
              </a:rPr>
              <a:t>За</a:t>
            </a:r>
            <a:r>
              <a:rPr lang="ru-RU" altLang="ru-RU" sz="1600" b="1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Franklin Gothic Book" pitchFamily="34" charset="0"/>
                <a:cs typeface="Times New Roman" pitchFamily="18" charset="0"/>
              </a:rPr>
              <a:t>45–5 </a:t>
            </a:r>
            <a:r>
              <a:rPr lang="ru-RU" altLang="ru-RU" sz="1600" b="1" dirty="0">
                <a:latin typeface="Franklin Gothic Book" pitchFamily="34" charset="0"/>
                <a:cs typeface="Times New Roman" pitchFamily="18" charset="0"/>
              </a:rPr>
              <a:t>дней </a:t>
            </a:r>
            <a:r>
              <a:rPr lang="ru-RU" altLang="ru-RU" sz="1600" b="1" dirty="0" smtClean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6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6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>
              <a:lnSpc>
                <a:spcPct val="150000"/>
              </a:lnSpc>
            </a:pPr>
            <a:r>
              <a:rPr lang="ru-RU" altLang="ru-RU" sz="1600" b="1" dirty="0" smtClean="0">
                <a:latin typeface="Franklin Gothic Book" pitchFamily="34" charset="0"/>
                <a:cs typeface="Times New Roman" pitchFamily="18" charset="0"/>
              </a:rPr>
              <a:t>с 31 января по 12 марта </a:t>
            </a:r>
            <a:endParaRPr lang="ru-RU" altLang="ru-RU" sz="1600" dirty="0"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7" name="Соединительная линия уступом 6"/>
          <p:cNvCxnSpPr>
            <a:stCxn id="95" idx="1"/>
            <a:endCxn id="96" idx="1"/>
          </p:cNvCxnSpPr>
          <p:nvPr/>
        </p:nvCxnSpPr>
        <p:spPr>
          <a:xfrm rot="10800000" flipV="1">
            <a:off x="611561" y="2211711"/>
            <a:ext cx="1971303" cy="2612516"/>
          </a:xfrm>
          <a:prstGeom prst="bentConnector3">
            <a:avLst>
              <a:gd name="adj1" fmla="val 121615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582863" y="1923679"/>
            <a:ext cx="3978275" cy="57606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Заявление </a:t>
            </a:r>
          </a:p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о включении в список избирателей по месту нахождения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871406" y="843558"/>
            <a:ext cx="2088232" cy="1086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1066800"/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База</a:t>
            </a:r>
          </a:p>
          <a:p>
            <a:pPr algn="ctr" defTabSz="1066800"/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обработки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заявлений</a:t>
            </a:r>
          </a:p>
          <a:p>
            <a:pPr algn="ctr" defTabSz="1066800"/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ГАС «Выборы»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3291830"/>
            <a:ext cx="2592288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387" tIns="34195" rIns="68387" bIns="34195" anchor="ctr">
            <a:noAutofit/>
          </a:bodyPr>
          <a:lstStyle/>
          <a:p>
            <a:pPr algn="ctr" defTabSz="1071170">
              <a:defRPr/>
            </a:pP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Книга списка избирателей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со сведениями избирателей, 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подавших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заявления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о 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включении в список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избирателей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по месту нахождения</a:t>
            </a:r>
            <a:endParaRPr lang="ru-RU" sz="1100" dirty="0">
              <a:solidFill>
                <a:prstClr val="black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6136" y="3291830"/>
            <a:ext cx="3096000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387" tIns="34195" rIns="68387" bIns="34195" anchor="ctr">
            <a:noAutofit/>
          </a:bodyPr>
          <a:lstStyle/>
          <a:p>
            <a:pPr algn="ctr" defTabSz="1071170">
              <a:defRPr/>
            </a:pP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Реестр избирателей,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подлежащих исключению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из списка избирателей</a:t>
            </a:r>
            <a:endParaRPr lang="ru-RU" sz="1100" dirty="0">
              <a:solidFill>
                <a:prstClr val="black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51520" y="843558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1520" y="1708919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МФЦ</a:t>
            </a:r>
            <a:r>
              <a:rPr lang="ru-RU" sz="1600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779912" y="1707654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51520" y="2356235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ЕПГУ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3" name="Соединительная линия уступом 2"/>
          <p:cNvCxnSpPr>
            <a:stCxn id="51" idx="3"/>
          </p:cNvCxnSpPr>
          <p:nvPr/>
        </p:nvCxnSpPr>
        <p:spPr>
          <a:xfrm>
            <a:off x="1259520" y="1059558"/>
            <a:ext cx="2520392" cy="8641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>
            <a:stCxn id="52" idx="3"/>
          </p:cNvCxnSpPr>
          <p:nvPr/>
        </p:nvCxnSpPr>
        <p:spPr>
          <a:xfrm flipV="1">
            <a:off x="1259520" y="1923678"/>
            <a:ext cx="2520392" cy="12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19673" y="944608"/>
            <a:ext cx="2088232" cy="76304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801688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Не позднее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10.00 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по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местному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времени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за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4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дня до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(13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марта, вторник)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-324544" y="-164554"/>
            <a:ext cx="10297144" cy="86409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2279"/>
            <a:ext cx="9144000" cy="271239"/>
          </a:xfrm>
        </p:spPr>
        <p:txBody>
          <a:bodyPr>
            <a:noAutofit/>
          </a:bodyPr>
          <a:lstStyle/>
          <a:p>
            <a:r>
              <a:rPr lang="ru-RU" altLang="ru-RU" sz="18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ЗАЯВЛЕНИЙ</a:t>
            </a:r>
            <a:br>
              <a:rPr lang="ru-RU" altLang="ru-RU" sz="18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ВКЛЮЧЕНИИ В СПИСОК ИЗБИРАТЕЛЕЙ ПО МЕСТУ НАХОЖДЕНИЯ</a:t>
            </a:r>
            <a:endParaRPr lang="ru-RU" altLang="ru-RU" sz="1800" dirty="0" smtClean="0">
              <a:solidFill>
                <a:srgbClr val="002060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cxnSp>
        <p:nvCxnSpPr>
          <p:cNvPr id="13" name="Соединительная линия уступом 12"/>
          <p:cNvCxnSpPr>
            <a:stCxn id="56" idx="0"/>
          </p:cNvCxnSpPr>
          <p:nvPr/>
        </p:nvCxnSpPr>
        <p:spPr>
          <a:xfrm rot="5400000" flipH="1" flipV="1">
            <a:off x="5256048" y="87446"/>
            <a:ext cx="648072" cy="2592344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flipV="1">
            <a:off x="1259520" y="1930381"/>
            <a:ext cx="6012470" cy="569362"/>
          </a:xfrm>
          <a:prstGeom prst="bentConnector3">
            <a:avLst>
              <a:gd name="adj1" fmla="val 100005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4860032" y="1203598"/>
            <a:ext cx="1728192" cy="106409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801688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Не позднее  9.00 </a:t>
            </a:r>
            <a:endParaRPr lang="ru-RU" altLang="ru-RU" sz="1100" dirty="0" smtClean="0">
              <a:latin typeface="Franklin Gothic Book" pitchFamily="34" charset="0"/>
              <a:cs typeface="Times New Roman" pitchFamily="18" charset="0"/>
            </a:endParaRPr>
          </a:p>
          <a:p>
            <a:pPr algn="ctr" defTabSz="801688"/>
            <a:r>
              <a:rPr lang="ru-RU" altLang="ru-RU" sz="1100" spc="-30" dirty="0" smtClean="0">
                <a:latin typeface="Franklin Gothic Book" pitchFamily="34" charset="0"/>
                <a:cs typeface="Times New Roman" pitchFamily="18" charset="0"/>
              </a:rPr>
              <a:t>по </a:t>
            </a:r>
            <a:r>
              <a:rPr lang="ru-RU" altLang="ru-RU" sz="1100" spc="-30" dirty="0">
                <a:latin typeface="Franklin Gothic Book" pitchFamily="34" charset="0"/>
                <a:cs typeface="Times New Roman" pitchFamily="18" charset="0"/>
              </a:rPr>
              <a:t>местному </a:t>
            </a:r>
            <a:r>
              <a:rPr lang="ru-RU" altLang="ru-RU" sz="1100" spc="-30">
                <a:latin typeface="Franklin Gothic Book" pitchFamily="34" charset="0"/>
                <a:cs typeface="Times New Roman" pitchFamily="18" charset="0"/>
              </a:rPr>
              <a:t>времени </a:t>
            </a:r>
            <a:endParaRPr lang="ru-RU" altLang="ru-RU" sz="1100" spc="-30" smtClean="0">
              <a:latin typeface="Franklin Gothic Book" pitchFamily="34" charset="0"/>
              <a:cs typeface="Times New Roman" pitchFamily="18" charset="0"/>
            </a:endParaRPr>
          </a:p>
          <a:p>
            <a:pPr algn="ctr" defTabSz="801688"/>
            <a:r>
              <a:rPr lang="ru-RU" altLang="ru-RU" sz="1100" smtClean="0">
                <a:latin typeface="Franklin Gothic Book" pitchFamily="34" charset="0"/>
                <a:cs typeface="Times New Roman" pitchFamily="18" charset="0"/>
              </a:rPr>
              <a:t>за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3 дня до дня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(14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марта, среда)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563888" y="4155926"/>
            <a:ext cx="1944216" cy="64798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801688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Не позднее чем за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1 день </a:t>
            </a:r>
            <a:b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</a:b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(16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марта, пятница)</a:t>
            </a:r>
          </a:p>
        </p:txBody>
      </p:sp>
      <p:cxnSp>
        <p:nvCxnSpPr>
          <p:cNvPr id="81" name="Соединительная линия уступом 80"/>
          <p:cNvCxnSpPr/>
          <p:nvPr/>
        </p:nvCxnSpPr>
        <p:spPr>
          <a:xfrm rot="5400000">
            <a:off x="4050869" y="-579526"/>
            <a:ext cx="1361449" cy="63678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46" idx="2"/>
            <a:endCxn id="50" idx="0"/>
          </p:cNvCxnSpPr>
          <p:nvPr/>
        </p:nvCxnSpPr>
        <p:spPr>
          <a:xfrm rot="5400000">
            <a:off x="6949105" y="2325412"/>
            <a:ext cx="1361449" cy="571386"/>
          </a:xfrm>
          <a:prstGeom prst="bentConnector3">
            <a:avLst>
              <a:gd name="adj1" fmla="val 81701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>
          <a:xfrm>
            <a:off x="2411760" y="4299942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6120056" y="4299942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041372" y="4731942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5471984" y="4731990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110" name="Соединительная линия уступом 109"/>
          <p:cNvCxnSpPr>
            <a:stCxn id="49" idx="2"/>
            <a:endCxn id="121" idx="1"/>
          </p:cNvCxnSpPr>
          <p:nvPr/>
        </p:nvCxnSpPr>
        <p:spPr>
          <a:xfrm rot="16200000" flipH="1">
            <a:off x="1799648" y="3831846"/>
            <a:ext cx="360128" cy="864096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113"/>
          <p:cNvCxnSpPr>
            <a:stCxn id="121" idx="2"/>
            <a:endCxn id="123" idx="1"/>
          </p:cNvCxnSpPr>
          <p:nvPr/>
        </p:nvCxnSpPr>
        <p:spPr>
          <a:xfrm rot="16200000" flipH="1">
            <a:off x="2735620" y="4570206"/>
            <a:ext cx="287984" cy="323520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Соединительная линия уступом 128"/>
          <p:cNvCxnSpPr>
            <a:stCxn id="50" idx="2"/>
            <a:endCxn id="122" idx="3"/>
          </p:cNvCxnSpPr>
          <p:nvPr/>
        </p:nvCxnSpPr>
        <p:spPr>
          <a:xfrm rot="5400000">
            <a:off x="6858124" y="3957946"/>
            <a:ext cx="360128" cy="611896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>
            <a:stCxn id="122" idx="2"/>
            <a:endCxn id="124" idx="3"/>
          </p:cNvCxnSpPr>
          <p:nvPr/>
        </p:nvCxnSpPr>
        <p:spPr>
          <a:xfrm rot="5400000">
            <a:off x="6111142" y="4561000"/>
            <a:ext cx="288032" cy="341980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959988" y="4876006"/>
            <a:ext cx="1224024" cy="0"/>
          </a:xfrm>
          <a:prstGeom prst="line">
            <a:avLst/>
          </a:prstGeom>
          <a:ln w="381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987824" y="3291830"/>
            <a:ext cx="2592288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387" tIns="34195" rIns="68387" bIns="34195" anchor="ctr">
            <a:noAutofit/>
          </a:bodyPr>
          <a:lstStyle/>
          <a:p>
            <a:pPr algn="ctr" defTabSz="1071170">
              <a:defRPr/>
            </a:pP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Реестр избирателей, подавших неучтенные заявления о включении в список избирателей по месту нахождения</a:t>
            </a:r>
            <a:endParaRPr lang="ru-RU" sz="1100" dirty="0">
              <a:solidFill>
                <a:prstClr val="black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rot="5400000">
            <a:off x="4050868" y="-579526"/>
            <a:ext cx="1361449" cy="63678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440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72" y="67638"/>
            <a:ext cx="8280919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3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160</Words>
  <Application>Microsoft Office PowerPoint</Application>
  <PresentationFormat>Экран (16:9)</PresentationFormat>
  <Paragraphs>39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6_Тема Office</vt:lpstr>
      <vt:lpstr>ПОРЯДОК ПОДАЧИ ЗАЯВЛЕНИЯ ПО МЕСТУ НАХОЖДЕНИЯ</vt:lpstr>
      <vt:lpstr>ОБРАБОТКА ЗАЯВЛЕНИЙ О ВКЛЮЧЕНИИ В СПИСОК ИЗБИРАТЕЛЕЙ ПО МЕСТУ НАХОЖДЕНИЯ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orlova</cp:lastModifiedBy>
  <cp:revision>82</cp:revision>
  <cp:lastPrinted>2017-10-31T12:41:09Z</cp:lastPrinted>
  <dcterms:created xsi:type="dcterms:W3CDTF">2017-09-09T07:17:01Z</dcterms:created>
  <dcterms:modified xsi:type="dcterms:W3CDTF">2017-12-15T05:00:19Z</dcterms:modified>
</cp:coreProperties>
</file>